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1"/>
  </p:sldMasterIdLst>
  <p:notesMasterIdLst>
    <p:notesMasterId r:id="rId49"/>
  </p:notesMasterIdLst>
  <p:sldIdLst>
    <p:sldId id="351" r:id="rId2"/>
    <p:sldId id="339" r:id="rId3"/>
    <p:sldId id="363" r:id="rId4"/>
    <p:sldId id="361" r:id="rId5"/>
    <p:sldId id="362" r:id="rId6"/>
    <p:sldId id="352" r:id="rId7"/>
    <p:sldId id="340" r:id="rId8"/>
    <p:sldId id="341" r:id="rId9"/>
    <p:sldId id="353" r:id="rId10"/>
    <p:sldId id="342" r:id="rId11"/>
    <p:sldId id="343" r:id="rId12"/>
    <p:sldId id="336" r:id="rId13"/>
    <p:sldId id="337" r:id="rId14"/>
    <p:sldId id="344" r:id="rId15"/>
    <p:sldId id="338" r:id="rId16"/>
    <p:sldId id="355" r:id="rId17"/>
    <p:sldId id="356" r:id="rId18"/>
    <p:sldId id="357" r:id="rId19"/>
    <p:sldId id="358" r:id="rId20"/>
    <p:sldId id="347" r:id="rId21"/>
    <p:sldId id="348" r:id="rId22"/>
    <p:sldId id="359" r:id="rId23"/>
    <p:sldId id="257" r:id="rId24"/>
    <p:sldId id="365" r:id="rId25"/>
    <p:sldId id="258" r:id="rId26"/>
    <p:sldId id="264" r:id="rId27"/>
    <p:sldId id="261" r:id="rId28"/>
    <p:sldId id="262" r:id="rId29"/>
    <p:sldId id="354" r:id="rId30"/>
    <p:sldId id="269" r:id="rId31"/>
    <p:sldId id="368" r:id="rId32"/>
    <p:sldId id="360" r:id="rId33"/>
    <p:sldId id="266" r:id="rId34"/>
    <p:sldId id="267" r:id="rId35"/>
    <p:sldId id="366" r:id="rId36"/>
    <p:sldId id="367" r:id="rId37"/>
    <p:sldId id="369" r:id="rId38"/>
    <p:sldId id="370" r:id="rId39"/>
    <p:sldId id="371" r:id="rId40"/>
    <p:sldId id="372" r:id="rId41"/>
    <p:sldId id="373" r:id="rId42"/>
    <p:sldId id="374" r:id="rId43"/>
    <p:sldId id="375" r:id="rId44"/>
    <p:sldId id="376" r:id="rId45"/>
    <p:sldId id="377" r:id="rId46"/>
    <p:sldId id="378" r:id="rId47"/>
    <p:sldId id="364"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FABFCF23-3B69-468F-B69F-88F6DE6A72F2}" styleName="Estilo medio 1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A111915-BE36-4E01-A7E5-04B1672EAD32}" styleName="Estilo claro 2 - Acento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900" autoAdjust="0"/>
  </p:normalViewPr>
  <p:slideViewPr>
    <p:cSldViewPr snapToGrid="0">
      <p:cViewPr varScale="1">
        <p:scale>
          <a:sx n="80" d="100"/>
          <a:sy n="80" d="100"/>
        </p:scale>
        <p:origin x="132" y="6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8" Type="http://schemas.openxmlformats.org/officeDocument/2006/relationships/slide" Target="../slides/slide32.xml"/><Relationship Id="rId3" Type="http://schemas.openxmlformats.org/officeDocument/2006/relationships/slide" Target="../slides/slide22.xml"/><Relationship Id="rId7" Type="http://schemas.openxmlformats.org/officeDocument/2006/relationships/slide" Target="../slides/slide29.xml"/><Relationship Id="rId2" Type="http://schemas.openxmlformats.org/officeDocument/2006/relationships/slide" Target="../slides/slide19.xml"/><Relationship Id="rId1" Type="http://schemas.openxmlformats.org/officeDocument/2006/relationships/slide" Target="../slides/slide3.xml"/><Relationship Id="rId6" Type="http://schemas.openxmlformats.org/officeDocument/2006/relationships/slide" Target="../slides/slide16.xml"/><Relationship Id="rId5" Type="http://schemas.openxmlformats.org/officeDocument/2006/relationships/slide" Target="../slides/slide9.xml"/><Relationship Id="rId4" Type="http://schemas.openxmlformats.org/officeDocument/2006/relationships/slide" Target="../slides/slide6.xml"/><Relationship Id="rId9"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4C9080-6280-4592-883E-A280556C23D8}"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s-PE"/>
        </a:p>
      </dgm:t>
    </dgm:pt>
    <dgm:pt modelId="{45333FF6-CF7B-4719-8639-4CCEB91F7691}">
      <dgm:prSet phldrT="[Texto]"/>
      <dgm:spPr/>
      <dgm:t>
        <a:bodyPr/>
        <a:lstStyle/>
        <a:p>
          <a:r>
            <a:rPr lang="es-MX" dirty="0"/>
            <a:t>Salud</a:t>
          </a:r>
          <a:endParaRPr lang="es-PE" dirty="0"/>
        </a:p>
      </dgm:t>
      <dgm:extLst>
        <a:ext uri="{E40237B7-FDA0-4F09-8148-C483321AD2D9}">
          <dgm14:cNvPr xmlns:dgm14="http://schemas.microsoft.com/office/drawing/2010/diagram" id="0" name="">
            <a:hlinkClick xmlns:r="http://schemas.openxmlformats.org/officeDocument/2006/relationships" r:id="rId1" action="ppaction://hlinksldjump"/>
          </dgm14:cNvPr>
        </a:ext>
      </dgm:extLst>
    </dgm:pt>
    <dgm:pt modelId="{94F46F35-62F7-4C8E-9678-A4069976C1C8}" type="parTrans" cxnId="{DE20BB49-A699-4292-A289-0E7242D2C946}">
      <dgm:prSet/>
      <dgm:spPr/>
      <dgm:t>
        <a:bodyPr/>
        <a:lstStyle/>
        <a:p>
          <a:endParaRPr lang="es-PE"/>
        </a:p>
      </dgm:t>
    </dgm:pt>
    <dgm:pt modelId="{B1C9193E-E925-47A5-9520-217903A6A816}" type="sibTrans" cxnId="{DE20BB49-A699-4292-A289-0E7242D2C946}">
      <dgm:prSet/>
      <dgm:spPr/>
      <dgm:t>
        <a:bodyPr/>
        <a:lstStyle/>
        <a:p>
          <a:endParaRPr lang="es-PE"/>
        </a:p>
      </dgm:t>
    </dgm:pt>
    <dgm:pt modelId="{EB7A9B9B-6EF4-4026-96D1-1487B5405E2D}">
      <dgm:prSet phldrT="[Texto]"/>
      <dgm:spPr/>
      <dgm:t>
        <a:bodyPr/>
        <a:lstStyle/>
        <a:p>
          <a:r>
            <a:rPr lang="es-PE" dirty="0"/>
            <a:t>Comunicaciones</a:t>
          </a:r>
        </a:p>
      </dgm:t>
    </dgm:pt>
    <dgm:pt modelId="{0248D90B-8CD5-4ED5-80AC-0C894E4F554C}" type="parTrans" cxnId="{BAFF49CC-5611-4A42-A60B-8FD88A9F51E9}">
      <dgm:prSet/>
      <dgm:spPr/>
      <dgm:t>
        <a:bodyPr/>
        <a:lstStyle/>
        <a:p>
          <a:endParaRPr lang="es-PE"/>
        </a:p>
      </dgm:t>
    </dgm:pt>
    <dgm:pt modelId="{907216C6-A689-46D5-8EA3-320E0D576717}" type="sibTrans" cxnId="{BAFF49CC-5611-4A42-A60B-8FD88A9F51E9}">
      <dgm:prSet/>
      <dgm:spPr/>
      <dgm:t>
        <a:bodyPr/>
        <a:lstStyle/>
        <a:p>
          <a:endParaRPr lang="es-PE"/>
        </a:p>
      </dgm:t>
    </dgm:pt>
    <dgm:pt modelId="{45502192-C009-4F52-903A-F852AC202123}">
      <dgm:prSet phldrT="[Texto]"/>
      <dgm:spPr/>
      <dgm:t>
        <a:bodyPr/>
        <a:lstStyle/>
        <a:p>
          <a:r>
            <a:rPr lang="es-PE" dirty="0"/>
            <a:t>Protección Social</a:t>
          </a:r>
        </a:p>
      </dgm:t>
      <dgm:extLst>
        <a:ext uri="{E40237B7-FDA0-4F09-8148-C483321AD2D9}">
          <dgm14:cNvPr xmlns:dgm14="http://schemas.microsoft.com/office/drawing/2010/diagram" id="0" name="">
            <a:hlinkClick xmlns:r="http://schemas.openxmlformats.org/officeDocument/2006/relationships" r:id="rId2" action="ppaction://hlinksldjump"/>
          </dgm14:cNvPr>
        </a:ext>
      </dgm:extLst>
    </dgm:pt>
    <dgm:pt modelId="{21341B93-F6BF-4E50-AE0E-8CE3AB6D0428}" type="parTrans" cxnId="{E05C499B-584D-4F62-A96E-0EF8CA5EEB0D}">
      <dgm:prSet/>
      <dgm:spPr/>
      <dgm:t>
        <a:bodyPr/>
        <a:lstStyle/>
        <a:p>
          <a:endParaRPr lang="es-PE"/>
        </a:p>
      </dgm:t>
    </dgm:pt>
    <dgm:pt modelId="{80907CCD-2B5D-4775-963A-33574001D009}" type="sibTrans" cxnId="{E05C499B-584D-4F62-A96E-0EF8CA5EEB0D}">
      <dgm:prSet/>
      <dgm:spPr/>
      <dgm:t>
        <a:bodyPr/>
        <a:lstStyle/>
        <a:p>
          <a:endParaRPr lang="es-PE"/>
        </a:p>
      </dgm:t>
    </dgm:pt>
    <dgm:pt modelId="{16AD70FA-C670-42FB-92F1-AB81B7A00CAF}">
      <dgm:prSet phldrT="[Texto]"/>
      <dgm:spPr>
        <a:solidFill>
          <a:srgbClr val="92D050"/>
        </a:solidFill>
      </dgm:spPr>
      <dgm:t>
        <a:bodyPr/>
        <a:lstStyle/>
        <a:p>
          <a:r>
            <a:rPr lang="es-PE" dirty="0"/>
            <a:t>Ambiente</a:t>
          </a:r>
        </a:p>
      </dgm:t>
      <dgm:extLst>
        <a:ext uri="{E40237B7-FDA0-4F09-8148-C483321AD2D9}">
          <dgm14:cNvPr xmlns:dgm14="http://schemas.microsoft.com/office/drawing/2010/diagram" id="0" name="">
            <a:hlinkClick xmlns:r="http://schemas.openxmlformats.org/officeDocument/2006/relationships" r:id="rId3" action="ppaction://hlinksldjump"/>
          </dgm14:cNvPr>
        </a:ext>
      </dgm:extLst>
    </dgm:pt>
    <dgm:pt modelId="{FF86EA0D-DC7B-460C-AF4C-5DB96CDB0FA7}" type="parTrans" cxnId="{D647D496-18CA-43D6-97CE-4223AC72476F}">
      <dgm:prSet/>
      <dgm:spPr/>
      <dgm:t>
        <a:bodyPr/>
        <a:lstStyle/>
        <a:p>
          <a:endParaRPr lang="es-PE"/>
        </a:p>
      </dgm:t>
    </dgm:pt>
    <dgm:pt modelId="{8C5BFBD5-C73F-4C79-88C5-85EEAF117AC7}" type="sibTrans" cxnId="{D647D496-18CA-43D6-97CE-4223AC72476F}">
      <dgm:prSet/>
      <dgm:spPr/>
      <dgm:t>
        <a:bodyPr/>
        <a:lstStyle/>
        <a:p>
          <a:endParaRPr lang="es-PE"/>
        </a:p>
      </dgm:t>
    </dgm:pt>
    <dgm:pt modelId="{7DFF6E4C-B2C0-44DA-A1D0-E981EE887E3A}">
      <dgm:prSet phldrT="[Texto]"/>
      <dgm:spPr/>
      <dgm:t>
        <a:bodyPr/>
        <a:lstStyle/>
        <a:p>
          <a:r>
            <a:rPr lang="es-PE" dirty="0"/>
            <a:t>Educación</a:t>
          </a:r>
        </a:p>
      </dgm:t>
      <dgm:extLst>
        <a:ext uri="{E40237B7-FDA0-4F09-8148-C483321AD2D9}">
          <dgm14:cNvPr xmlns:dgm14="http://schemas.microsoft.com/office/drawing/2010/diagram" id="0" name="">
            <a:hlinkClick xmlns:r="http://schemas.openxmlformats.org/officeDocument/2006/relationships" r:id="rId4" action="ppaction://hlinksldjump"/>
          </dgm14:cNvPr>
        </a:ext>
      </dgm:extLst>
    </dgm:pt>
    <dgm:pt modelId="{94AC14E4-EC0D-477E-BB6A-212E2DB5B975}" type="parTrans" cxnId="{0EE32790-6B00-4772-996E-C14E98AB33E2}">
      <dgm:prSet/>
      <dgm:spPr/>
      <dgm:t>
        <a:bodyPr/>
        <a:lstStyle/>
        <a:p>
          <a:endParaRPr lang="es-PE"/>
        </a:p>
      </dgm:t>
    </dgm:pt>
    <dgm:pt modelId="{E9CA37F1-AB94-4EC0-AE60-5FEB4A1043E8}" type="sibTrans" cxnId="{0EE32790-6B00-4772-996E-C14E98AB33E2}">
      <dgm:prSet/>
      <dgm:spPr/>
      <dgm:t>
        <a:bodyPr/>
        <a:lstStyle/>
        <a:p>
          <a:endParaRPr lang="es-PE"/>
        </a:p>
      </dgm:t>
    </dgm:pt>
    <dgm:pt modelId="{FFD8B8D7-6A19-4EEA-8359-A5988280A2D1}">
      <dgm:prSet phldrT="[Texto]"/>
      <dgm:spPr/>
      <dgm:t>
        <a:bodyPr/>
        <a:lstStyle/>
        <a:p>
          <a:r>
            <a:rPr lang="es-PE" dirty="0"/>
            <a:t>Agropecuaria</a:t>
          </a:r>
        </a:p>
      </dgm:t>
      <dgm:extLst>
        <a:ext uri="{E40237B7-FDA0-4F09-8148-C483321AD2D9}">
          <dgm14:cNvPr xmlns:dgm14="http://schemas.microsoft.com/office/drawing/2010/diagram" id="0" name="">
            <a:hlinkClick xmlns:r="http://schemas.openxmlformats.org/officeDocument/2006/relationships" r:id="rId5" action="ppaction://hlinksldjump"/>
          </dgm14:cNvPr>
        </a:ext>
      </dgm:extLst>
    </dgm:pt>
    <dgm:pt modelId="{3C4258E6-8181-4CBB-A9D9-64F11A837E26}" type="parTrans" cxnId="{68662E51-636A-4310-BFC1-08F6779768E2}">
      <dgm:prSet/>
      <dgm:spPr/>
      <dgm:t>
        <a:bodyPr/>
        <a:lstStyle/>
        <a:p>
          <a:endParaRPr lang="es-PE"/>
        </a:p>
      </dgm:t>
    </dgm:pt>
    <dgm:pt modelId="{A0E43648-F3EC-446F-A16A-89137B738861}" type="sibTrans" cxnId="{68662E51-636A-4310-BFC1-08F6779768E2}">
      <dgm:prSet/>
      <dgm:spPr/>
      <dgm:t>
        <a:bodyPr/>
        <a:lstStyle/>
        <a:p>
          <a:endParaRPr lang="es-PE"/>
        </a:p>
      </dgm:t>
    </dgm:pt>
    <dgm:pt modelId="{DD5B43BF-F186-4461-9026-0B072E2D914A}">
      <dgm:prSet phldrT="[Texto]"/>
      <dgm:spPr/>
      <dgm:t>
        <a:bodyPr/>
        <a:lstStyle/>
        <a:p>
          <a:r>
            <a:rPr lang="es-PE" dirty="0"/>
            <a:t>Transporte</a:t>
          </a:r>
        </a:p>
      </dgm:t>
      <dgm:extLst>
        <a:ext uri="{E40237B7-FDA0-4F09-8148-C483321AD2D9}">
          <dgm14:cNvPr xmlns:dgm14="http://schemas.microsoft.com/office/drawing/2010/diagram" id="0" name="">
            <a:hlinkClick xmlns:r="http://schemas.openxmlformats.org/officeDocument/2006/relationships" r:id="rId6" action="ppaction://hlinksldjump"/>
          </dgm14:cNvPr>
        </a:ext>
      </dgm:extLst>
    </dgm:pt>
    <dgm:pt modelId="{D3273FCC-C66E-4F59-851F-A8A1F1F1951F}" type="parTrans" cxnId="{1F70DAAB-6790-489E-A348-70E3FE6181C8}">
      <dgm:prSet/>
      <dgm:spPr/>
      <dgm:t>
        <a:bodyPr/>
        <a:lstStyle/>
        <a:p>
          <a:endParaRPr lang="es-PE"/>
        </a:p>
      </dgm:t>
    </dgm:pt>
    <dgm:pt modelId="{E6AEA455-0E9A-4C46-9D7C-5C3440EFD8B1}" type="sibTrans" cxnId="{1F70DAAB-6790-489E-A348-70E3FE6181C8}">
      <dgm:prSet/>
      <dgm:spPr/>
      <dgm:t>
        <a:bodyPr/>
        <a:lstStyle/>
        <a:p>
          <a:endParaRPr lang="es-PE"/>
        </a:p>
      </dgm:t>
    </dgm:pt>
    <dgm:pt modelId="{87169D4B-5D36-4AE1-8E58-69D13E8D3081}">
      <dgm:prSet phldrT="[Texto]"/>
      <dgm:spPr>
        <a:solidFill>
          <a:schemeClr val="accent6">
            <a:lumMod val="75000"/>
          </a:schemeClr>
        </a:solidFill>
      </dgm:spPr>
      <dgm:t>
        <a:bodyPr/>
        <a:lstStyle/>
        <a:p>
          <a:r>
            <a:rPr lang="es-PE" dirty="0"/>
            <a:t>Turismo</a:t>
          </a:r>
        </a:p>
      </dgm:t>
      <dgm:extLst>
        <a:ext uri="{E40237B7-FDA0-4F09-8148-C483321AD2D9}">
          <dgm14:cNvPr xmlns:dgm14="http://schemas.microsoft.com/office/drawing/2010/diagram" id="0" name="">
            <a:hlinkClick xmlns:r="http://schemas.openxmlformats.org/officeDocument/2006/relationships" r:id="rId7" action="ppaction://hlinksldjump"/>
          </dgm14:cNvPr>
        </a:ext>
      </dgm:extLst>
    </dgm:pt>
    <dgm:pt modelId="{EB31B220-1A6E-4CE3-B3A6-192D1844FFDB}" type="parTrans" cxnId="{8CD23134-67F2-46FE-BBAE-4C0A9A9C046A}">
      <dgm:prSet/>
      <dgm:spPr/>
      <dgm:t>
        <a:bodyPr/>
        <a:lstStyle/>
        <a:p>
          <a:endParaRPr lang="es-PE"/>
        </a:p>
      </dgm:t>
    </dgm:pt>
    <dgm:pt modelId="{467D9D71-6355-4836-BBD6-07B1C95E9B8E}" type="sibTrans" cxnId="{8CD23134-67F2-46FE-BBAE-4C0A9A9C046A}">
      <dgm:prSet/>
      <dgm:spPr/>
      <dgm:t>
        <a:bodyPr/>
        <a:lstStyle/>
        <a:p>
          <a:endParaRPr lang="es-PE"/>
        </a:p>
      </dgm:t>
    </dgm:pt>
    <dgm:pt modelId="{86499F5B-924F-46CA-A042-F98A01565F2B}">
      <dgm:prSet phldrT="[Texto]"/>
      <dgm:spPr/>
      <dgm:t>
        <a:bodyPr/>
        <a:lstStyle/>
        <a:p>
          <a:r>
            <a:rPr lang="es-PE" dirty="0"/>
            <a:t>Planeamiento y Gestión</a:t>
          </a:r>
        </a:p>
      </dgm:t>
      <dgm:extLst>
        <a:ext uri="{E40237B7-FDA0-4F09-8148-C483321AD2D9}">
          <dgm14:cNvPr xmlns:dgm14="http://schemas.microsoft.com/office/drawing/2010/diagram" id="0" name="">
            <a:hlinkClick xmlns:r="http://schemas.openxmlformats.org/officeDocument/2006/relationships" r:id="rId8" action="ppaction://hlinksldjump"/>
          </dgm14:cNvPr>
        </a:ext>
      </dgm:extLst>
    </dgm:pt>
    <dgm:pt modelId="{0C173B61-EF64-4A9E-94D3-25A3CE5EB2A7}" type="parTrans" cxnId="{FF6F2F30-0908-4BC4-9E3A-B7C23E6C2DFD}">
      <dgm:prSet/>
      <dgm:spPr/>
      <dgm:t>
        <a:bodyPr/>
        <a:lstStyle/>
        <a:p>
          <a:endParaRPr lang="es-PE"/>
        </a:p>
      </dgm:t>
    </dgm:pt>
    <dgm:pt modelId="{47503B37-4D9B-4E87-95B6-BE651D12FD40}" type="sibTrans" cxnId="{FF6F2F30-0908-4BC4-9E3A-B7C23E6C2DFD}">
      <dgm:prSet/>
      <dgm:spPr/>
      <dgm:t>
        <a:bodyPr/>
        <a:lstStyle/>
        <a:p>
          <a:endParaRPr lang="es-PE"/>
        </a:p>
      </dgm:t>
    </dgm:pt>
    <dgm:pt modelId="{99CB3487-4378-4B51-AF02-21C62CBB3895}">
      <dgm:prSet phldrT="[Texto]"/>
      <dgm:spPr>
        <a:solidFill>
          <a:schemeClr val="bg2">
            <a:lumMod val="75000"/>
          </a:schemeClr>
        </a:solidFill>
      </dgm:spPr>
      <dgm:t>
        <a:bodyPr/>
        <a:lstStyle/>
        <a:p>
          <a:r>
            <a:rPr lang="es-PE" dirty="0"/>
            <a:t>Cultura y Deporte</a:t>
          </a:r>
        </a:p>
      </dgm:t>
      <dgm:extLst>
        <a:ext uri="{E40237B7-FDA0-4F09-8148-C483321AD2D9}">
          <dgm14:cNvPr xmlns:dgm14="http://schemas.microsoft.com/office/drawing/2010/diagram" id="0" name="">
            <a:hlinkClick xmlns:r="http://schemas.openxmlformats.org/officeDocument/2006/relationships" r:id="rId2" action="ppaction://hlinksldjump"/>
          </dgm14:cNvPr>
        </a:ext>
      </dgm:extLst>
    </dgm:pt>
    <dgm:pt modelId="{DB59910F-2296-4CF3-8FA4-B9B54BF9F36D}" type="parTrans" cxnId="{0D0F075D-AF96-4C47-BFBB-1970FF7E006D}">
      <dgm:prSet/>
      <dgm:spPr/>
      <dgm:t>
        <a:bodyPr/>
        <a:lstStyle/>
        <a:p>
          <a:endParaRPr lang="es-PE"/>
        </a:p>
      </dgm:t>
    </dgm:pt>
    <dgm:pt modelId="{4E228986-69FC-456E-A5A7-C403D22A34DA}" type="sibTrans" cxnId="{0D0F075D-AF96-4C47-BFBB-1970FF7E006D}">
      <dgm:prSet/>
      <dgm:spPr/>
      <dgm:t>
        <a:bodyPr/>
        <a:lstStyle/>
        <a:p>
          <a:endParaRPr lang="es-PE"/>
        </a:p>
      </dgm:t>
    </dgm:pt>
    <dgm:pt modelId="{4A9FBD1A-7AE2-4B48-A37C-D9163D9299B3}">
      <dgm:prSet phldrT="[Texto]"/>
      <dgm:spPr/>
      <dgm:t>
        <a:bodyPr/>
        <a:lstStyle/>
        <a:p>
          <a:r>
            <a:rPr lang="es-PE" dirty="0"/>
            <a:t>Orden Publico y Seguridad</a:t>
          </a:r>
        </a:p>
      </dgm:t>
    </dgm:pt>
    <dgm:pt modelId="{3122722B-958C-40C3-B9F9-537438E6C8CF}" type="parTrans" cxnId="{AA3CE7F3-4FE6-42D7-9EF2-A4AAC08A5165}">
      <dgm:prSet/>
      <dgm:spPr/>
      <dgm:t>
        <a:bodyPr/>
        <a:lstStyle/>
        <a:p>
          <a:endParaRPr lang="es-PE"/>
        </a:p>
      </dgm:t>
    </dgm:pt>
    <dgm:pt modelId="{6D765ED9-91FA-47DC-80CD-6DE9D2649292}" type="sibTrans" cxnId="{AA3CE7F3-4FE6-42D7-9EF2-A4AAC08A5165}">
      <dgm:prSet/>
      <dgm:spPr/>
      <dgm:t>
        <a:bodyPr/>
        <a:lstStyle/>
        <a:p>
          <a:endParaRPr lang="es-PE"/>
        </a:p>
      </dgm:t>
    </dgm:pt>
    <dgm:pt modelId="{1D959B3B-C25E-456A-95C6-8BD1DC829421}">
      <dgm:prSet phldrT="[Texto]"/>
      <dgm:spPr/>
      <dgm:t>
        <a:bodyPr/>
        <a:lstStyle/>
        <a:p>
          <a:r>
            <a:rPr lang="es-PE" dirty="0"/>
            <a:t>IOARR</a:t>
          </a:r>
        </a:p>
      </dgm:t>
      <dgm:extLst>
        <a:ext uri="{E40237B7-FDA0-4F09-8148-C483321AD2D9}">
          <dgm14:cNvPr xmlns:dgm14="http://schemas.microsoft.com/office/drawing/2010/diagram" id="0" name="">
            <a:hlinkClick xmlns:r="http://schemas.openxmlformats.org/officeDocument/2006/relationships" r:id="rId9" action="ppaction://hlinksldjump"/>
          </dgm14:cNvPr>
        </a:ext>
      </dgm:extLst>
    </dgm:pt>
    <dgm:pt modelId="{A85297E8-CE00-4A6D-9F74-099EACFE4B0A}" type="parTrans" cxnId="{D65F34FC-5BBF-408B-B547-FC45B2A65776}">
      <dgm:prSet/>
      <dgm:spPr/>
      <dgm:t>
        <a:bodyPr/>
        <a:lstStyle/>
        <a:p>
          <a:endParaRPr lang="es-PE"/>
        </a:p>
      </dgm:t>
    </dgm:pt>
    <dgm:pt modelId="{9E41338E-C330-4F34-B8A8-2B83B01F2BE1}" type="sibTrans" cxnId="{D65F34FC-5BBF-408B-B547-FC45B2A65776}">
      <dgm:prSet/>
      <dgm:spPr/>
      <dgm:t>
        <a:bodyPr/>
        <a:lstStyle/>
        <a:p>
          <a:endParaRPr lang="es-PE"/>
        </a:p>
      </dgm:t>
    </dgm:pt>
    <dgm:pt modelId="{C81E1C0E-669A-49E8-9AC2-8AC9FBEF26DC}" type="pres">
      <dgm:prSet presAssocID="{FD4C9080-6280-4592-883E-A280556C23D8}" presName="diagram" presStyleCnt="0">
        <dgm:presLayoutVars>
          <dgm:dir/>
          <dgm:resizeHandles val="exact"/>
        </dgm:presLayoutVars>
      </dgm:prSet>
      <dgm:spPr/>
    </dgm:pt>
    <dgm:pt modelId="{9211C764-FBA0-4109-B9E5-DCCC12F81F65}" type="pres">
      <dgm:prSet presAssocID="{45333FF6-CF7B-4719-8639-4CCEB91F7691}" presName="node" presStyleLbl="node1" presStyleIdx="0" presStyleCnt="12">
        <dgm:presLayoutVars>
          <dgm:bulletEnabled val="1"/>
        </dgm:presLayoutVars>
      </dgm:prSet>
      <dgm:spPr/>
    </dgm:pt>
    <dgm:pt modelId="{619522E5-0567-4F64-B6DC-2EAF56D5F519}" type="pres">
      <dgm:prSet presAssocID="{B1C9193E-E925-47A5-9520-217903A6A816}" presName="sibTrans" presStyleCnt="0"/>
      <dgm:spPr/>
    </dgm:pt>
    <dgm:pt modelId="{03FCC1DE-AC6F-46C7-BB20-A036B000229A}" type="pres">
      <dgm:prSet presAssocID="{7DFF6E4C-B2C0-44DA-A1D0-E981EE887E3A}" presName="node" presStyleLbl="node1" presStyleIdx="1" presStyleCnt="12">
        <dgm:presLayoutVars>
          <dgm:bulletEnabled val="1"/>
        </dgm:presLayoutVars>
      </dgm:prSet>
      <dgm:spPr/>
    </dgm:pt>
    <dgm:pt modelId="{B76C04E9-096B-4905-A84C-0ADB8A37DE84}" type="pres">
      <dgm:prSet presAssocID="{E9CA37F1-AB94-4EC0-AE60-5FEB4A1043E8}" presName="sibTrans" presStyleCnt="0"/>
      <dgm:spPr/>
    </dgm:pt>
    <dgm:pt modelId="{32A38258-28C9-4D69-9541-48ECC6CAE66A}" type="pres">
      <dgm:prSet presAssocID="{FFD8B8D7-6A19-4EEA-8359-A5988280A2D1}" presName="node" presStyleLbl="node1" presStyleIdx="2" presStyleCnt="12">
        <dgm:presLayoutVars>
          <dgm:bulletEnabled val="1"/>
        </dgm:presLayoutVars>
      </dgm:prSet>
      <dgm:spPr/>
    </dgm:pt>
    <dgm:pt modelId="{B823A7AC-E7FC-4517-8FCB-B1C1A897395D}" type="pres">
      <dgm:prSet presAssocID="{A0E43648-F3EC-446F-A16A-89137B738861}" presName="sibTrans" presStyleCnt="0"/>
      <dgm:spPr/>
    </dgm:pt>
    <dgm:pt modelId="{50F41F6D-BF30-4A8B-A89E-F13E7717D71F}" type="pres">
      <dgm:prSet presAssocID="{DD5B43BF-F186-4461-9026-0B072E2D914A}" presName="node" presStyleLbl="node1" presStyleIdx="3" presStyleCnt="12">
        <dgm:presLayoutVars>
          <dgm:bulletEnabled val="1"/>
        </dgm:presLayoutVars>
      </dgm:prSet>
      <dgm:spPr/>
    </dgm:pt>
    <dgm:pt modelId="{0FD4A88D-CB4C-496F-BE2B-85267BEEA616}" type="pres">
      <dgm:prSet presAssocID="{E6AEA455-0E9A-4C46-9D7C-5C3440EFD8B1}" presName="sibTrans" presStyleCnt="0"/>
      <dgm:spPr/>
    </dgm:pt>
    <dgm:pt modelId="{2E3CB47E-44AA-4537-B84A-18491554318B}" type="pres">
      <dgm:prSet presAssocID="{45502192-C009-4F52-903A-F852AC202123}" presName="node" presStyleLbl="node1" presStyleIdx="4" presStyleCnt="12">
        <dgm:presLayoutVars>
          <dgm:bulletEnabled val="1"/>
        </dgm:presLayoutVars>
      </dgm:prSet>
      <dgm:spPr/>
    </dgm:pt>
    <dgm:pt modelId="{865EED06-37C4-4F44-9A43-C96CC02B18EE}" type="pres">
      <dgm:prSet presAssocID="{80907CCD-2B5D-4775-963A-33574001D009}" presName="sibTrans" presStyleCnt="0"/>
      <dgm:spPr/>
    </dgm:pt>
    <dgm:pt modelId="{4317E0DE-383F-4C64-958F-DAFF18147D2A}" type="pres">
      <dgm:prSet presAssocID="{16AD70FA-C670-42FB-92F1-AB81B7A00CAF}" presName="node" presStyleLbl="node1" presStyleIdx="5" presStyleCnt="12">
        <dgm:presLayoutVars>
          <dgm:bulletEnabled val="1"/>
        </dgm:presLayoutVars>
      </dgm:prSet>
      <dgm:spPr/>
    </dgm:pt>
    <dgm:pt modelId="{0A3ABC20-86EF-4DFA-9116-CA3BF4E66771}" type="pres">
      <dgm:prSet presAssocID="{8C5BFBD5-C73F-4C79-88C5-85EEAF117AC7}" presName="sibTrans" presStyleCnt="0"/>
      <dgm:spPr/>
    </dgm:pt>
    <dgm:pt modelId="{0ACA5609-CD00-47B0-8CA5-BCDCA5113795}" type="pres">
      <dgm:prSet presAssocID="{87169D4B-5D36-4AE1-8E58-69D13E8D3081}" presName="node" presStyleLbl="node1" presStyleIdx="6" presStyleCnt="12">
        <dgm:presLayoutVars>
          <dgm:bulletEnabled val="1"/>
        </dgm:presLayoutVars>
      </dgm:prSet>
      <dgm:spPr/>
    </dgm:pt>
    <dgm:pt modelId="{5FE99E29-6B26-403A-B668-7A3790CFF09A}" type="pres">
      <dgm:prSet presAssocID="{467D9D71-6355-4836-BBD6-07B1C95E9B8E}" presName="sibTrans" presStyleCnt="0"/>
      <dgm:spPr/>
    </dgm:pt>
    <dgm:pt modelId="{2256CFCA-3A90-42D9-BAD5-0D56AD39EEFD}" type="pres">
      <dgm:prSet presAssocID="{86499F5B-924F-46CA-A042-F98A01565F2B}" presName="node" presStyleLbl="node1" presStyleIdx="7" presStyleCnt="12">
        <dgm:presLayoutVars>
          <dgm:bulletEnabled val="1"/>
        </dgm:presLayoutVars>
      </dgm:prSet>
      <dgm:spPr/>
    </dgm:pt>
    <dgm:pt modelId="{5E383154-4F2A-49C9-B8A8-06A898E7DCD7}" type="pres">
      <dgm:prSet presAssocID="{47503B37-4D9B-4E87-95B6-BE651D12FD40}" presName="sibTrans" presStyleCnt="0"/>
      <dgm:spPr/>
    </dgm:pt>
    <dgm:pt modelId="{666CF90A-F537-4705-8651-80CFE86E77F7}" type="pres">
      <dgm:prSet presAssocID="{99CB3487-4378-4B51-AF02-21C62CBB3895}" presName="node" presStyleLbl="node1" presStyleIdx="8" presStyleCnt="12">
        <dgm:presLayoutVars>
          <dgm:bulletEnabled val="1"/>
        </dgm:presLayoutVars>
      </dgm:prSet>
      <dgm:spPr/>
    </dgm:pt>
    <dgm:pt modelId="{951E3FF2-A18C-4C72-A518-EF2B4387E71C}" type="pres">
      <dgm:prSet presAssocID="{4E228986-69FC-456E-A5A7-C403D22A34DA}" presName="sibTrans" presStyleCnt="0"/>
      <dgm:spPr/>
    </dgm:pt>
    <dgm:pt modelId="{D94480B1-0BE8-4A47-BF27-EB29D4ED41AB}" type="pres">
      <dgm:prSet presAssocID="{EB7A9B9B-6EF4-4026-96D1-1487B5405E2D}" presName="node" presStyleLbl="node1" presStyleIdx="9" presStyleCnt="12">
        <dgm:presLayoutVars>
          <dgm:bulletEnabled val="1"/>
        </dgm:presLayoutVars>
      </dgm:prSet>
      <dgm:spPr/>
    </dgm:pt>
    <dgm:pt modelId="{E54962A6-0E71-401F-9FE9-42A4307E0398}" type="pres">
      <dgm:prSet presAssocID="{907216C6-A689-46D5-8EA3-320E0D576717}" presName="sibTrans" presStyleCnt="0"/>
      <dgm:spPr/>
    </dgm:pt>
    <dgm:pt modelId="{8265EDAF-ED3A-4D29-BD81-54034FF2785F}" type="pres">
      <dgm:prSet presAssocID="{4A9FBD1A-7AE2-4B48-A37C-D9163D9299B3}" presName="node" presStyleLbl="node1" presStyleIdx="10" presStyleCnt="12">
        <dgm:presLayoutVars>
          <dgm:bulletEnabled val="1"/>
        </dgm:presLayoutVars>
      </dgm:prSet>
      <dgm:spPr/>
    </dgm:pt>
    <dgm:pt modelId="{7E41E604-3460-4A57-9A09-8625C5F4C9A2}" type="pres">
      <dgm:prSet presAssocID="{6D765ED9-91FA-47DC-80CD-6DE9D2649292}" presName="sibTrans" presStyleCnt="0"/>
      <dgm:spPr/>
    </dgm:pt>
    <dgm:pt modelId="{7D940D2B-B320-457C-8C51-FB08484C8BCF}" type="pres">
      <dgm:prSet presAssocID="{1D959B3B-C25E-456A-95C6-8BD1DC829421}" presName="node" presStyleLbl="node1" presStyleIdx="11" presStyleCnt="12">
        <dgm:presLayoutVars>
          <dgm:bulletEnabled val="1"/>
        </dgm:presLayoutVars>
      </dgm:prSet>
      <dgm:spPr/>
    </dgm:pt>
  </dgm:ptLst>
  <dgm:cxnLst>
    <dgm:cxn modelId="{FF6F2F30-0908-4BC4-9E3A-B7C23E6C2DFD}" srcId="{FD4C9080-6280-4592-883E-A280556C23D8}" destId="{86499F5B-924F-46CA-A042-F98A01565F2B}" srcOrd="7" destOrd="0" parTransId="{0C173B61-EF64-4A9E-94D3-25A3CE5EB2A7}" sibTransId="{47503B37-4D9B-4E87-95B6-BE651D12FD40}"/>
    <dgm:cxn modelId="{120FE931-5CFF-4825-9296-83046CF3BB4C}" type="presOf" srcId="{99CB3487-4378-4B51-AF02-21C62CBB3895}" destId="{666CF90A-F537-4705-8651-80CFE86E77F7}" srcOrd="0" destOrd="0" presId="urn:microsoft.com/office/officeart/2005/8/layout/default"/>
    <dgm:cxn modelId="{8CD23134-67F2-46FE-BBAE-4C0A9A9C046A}" srcId="{FD4C9080-6280-4592-883E-A280556C23D8}" destId="{87169D4B-5D36-4AE1-8E58-69D13E8D3081}" srcOrd="6" destOrd="0" parTransId="{EB31B220-1A6E-4CE3-B3A6-192D1844FFDB}" sibTransId="{467D9D71-6355-4836-BBD6-07B1C95E9B8E}"/>
    <dgm:cxn modelId="{BF391F3F-3BFD-4E79-8379-0675BEE00898}" type="presOf" srcId="{16AD70FA-C670-42FB-92F1-AB81B7A00CAF}" destId="{4317E0DE-383F-4C64-958F-DAFF18147D2A}" srcOrd="0" destOrd="0" presId="urn:microsoft.com/office/officeart/2005/8/layout/default"/>
    <dgm:cxn modelId="{0D0F075D-AF96-4C47-BFBB-1970FF7E006D}" srcId="{FD4C9080-6280-4592-883E-A280556C23D8}" destId="{99CB3487-4378-4B51-AF02-21C62CBB3895}" srcOrd="8" destOrd="0" parTransId="{DB59910F-2296-4CF3-8FA4-B9B54BF9F36D}" sibTransId="{4E228986-69FC-456E-A5A7-C403D22A34DA}"/>
    <dgm:cxn modelId="{205A8668-AB82-4FEF-862E-5299E4CB89BA}" type="presOf" srcId="{DD5B43BF-F186-4461-9026-0B072E2D914A}" destId="{50F41F6D-BF30-4A8B-A89E-F13E7717D71F}" srcOrd="0" destOrd="0" presId="urn:microsoft.com/office/officeart/2005/8/layout/default"/>
    <dgm:cxn modelId="{DE20BB49-A699-4292-A289-0E7242D2C946}" srcId="{FD4C9080-6280-4592-883E-A280556C23D8}" destId="{45333FF6-CF7B-4719-8639-4CCEB91F7691}" srcOrd="0" destOrd="0" parTransId="{94F46F35-62F7-4C8E-9678-A4069976C1C8}" sibTransId="{B1C9193E-E925-47A5-9520-217903A6A816}"/>
    <dgm:cxn modelId="{97F6D370-C986-48BB-A83B-20F6074A8EBD}" type="presOf" srcId="{FFD8B8D7-6A19-4EEA-8359-A5988280A2D1}" destId="{32A38258-28C9-4D69-9541-48ECC6CAE66A}" srcOrd="0" destOrd="0" presId="urn:microsoft.com/office/officeart/2005/8/layout/default"/>
    <dgm:cxn modelId="{68662E51-636A-4310-BFC1-08F6779768E2}" srcId="{FD4C9080-6280-4592-883E-A280556C23D8}" destId="{FFD8B8D7-6A19-4EEA-8359-A5988280A2D1}" srcOrd="2" destOrd="0" parTransId="{3C4258E6-8181-4CBB-A9D9-64F11A837E26}" sibTransId="{A0E43648-F3EC-446F-A16A-89137B738861}"/>
    <dgm:cxn modelId="{B3156F57-AFE0-44EE-9624-F5D40EA0CEFA}" type="presOf" srcId="{FD4C9080-6280-4592-883E-A280556C23D8}" destId="{C81E1C0E-669A-49E8-9AC2-8AC9FBEF26DC}" srcOrd="0" destOrd="0" presId="urn:microsoft.com/office/officeart/2005/8/layout/default"/>
    <dgm:cxn modelId="{0EE32790-6B00-4772-996E-C14E98AB33E2}" srcId="{FD4C9080-6280-4592-883E-A280556C23D8}" destId="{7DFF6E4C-B2C0-44DA-A1D0-E981EE887E3A}" srcOrd="1" destOrd="0" parTransId="{94AC14E4-EC0D-477E-BB6A-212E2DB5B975}" sibTransId="{E9CA37F1-AB94-4EC0-AE60-5FEB4A1043E8}"/>
    <dgm:cxn modelId="{D647D496-18CA-43D6-97CE-4223AC72476F}" srcId="{FD4C9080-6280-4592-883E-A280556C23D8}" destId="{16AD70FA-C670-42FB-92F1-AB81B7A00CAF}" srcOrd="5" destOrd="0" parTransId="{FF86EA0D-DC7B-460C-AF4C-5DB96CDB0FA7}" sibTransId="{8C5BFBD5-C73F-4C79-88C5-85EEAF117AC7}"/>
    <dgm:cxn modelId="{E05C499B-584D-4F62-A96E-0EF8CA5EEB0D}" srcId="{FD4C9080-6280-4592-883E-A280556C23D8}" destId="{45502192-C009-4F52-903A-F852AC202123}" srcOrd="4" destOrd="0" parTransId="{21341B93-F6BF-4E50-AE0E-8CE3AB6D0428}" sibTransId="{80907CCD-2B5D-4775-963A-33574001D009}"/>
    <dgm:cxn modelId="{8CC5E9A2-2977-489B-BDC1-936C02F533C7}" type="presOf" srcId="{EB7A9B9B-6EF4-4026-96D1-1487B5405E2D}" destId="{D94480B1-0BE8-4A47-BF27-EB29D4ED41AB}" srcOrd="0" destOrd="0" presId="urn:microsoft.com/office/officeart/2005/8/layout/default"/>
    <dgm:cxn modelId="{A8B3E1A3-DB99-436D-B64D-AF69B179BE81}" type="presOf" srcId="{45502192-C009-4F52-903A-F852AC202123}" destId="{2E3CB47E-44AA-4537-B84A-18491554318B}" srcOrd="0" destOrd="0" presId="urn:microsoft.com/office/officeart/2005/8/layout/default"/>
    <dgm:cxn modelId="{1F70DAAB-6790-489E-A348-70E3FE6181C8}" srcId="{FD4C9080-6280-4592-883E-A280556C23D8}" destId="{DD5B43BF-F186-4461-9026-0B072E2D914A}" srcOrd="3" destOrd="0" parTransId="{D3273FCC-C66E-4F59-851F-A8A1F1F1951F}" sibTransId="{E6AEA455-0E9A-4C46-9D7C-5C3440EFD8B1}"/>
    <dgm:cxn modelId="{992301B2-92A4-4089-B391-D20B97EEF66F}" type="presOf" srcId="{87169D4B-5D36-4AE1-8E58-69D13E8D3081}" destId="{0ACA5609-CD00-47B0-8CA5-BCDCA5113795}" srcOrd="0" destOrd="0" presId="urn:microsoft.com/office/officeart/2005/8/layout/default"/>
    <dgm:cxn modelId="{10A3F0B7-FE98-4A1B-9C85-C65C459D549D}" type="presOf" srcId="{45333FF6-CF7B-4719-8639-4CCEB91F7691}" destId="{9211C764-FBA0-4109-B9E5-DCCC12F81F65}" srcOrd="0" destOrd="0" presId="urn:microsoft.com/office/officeart/2005/8/layout/default"/>
    <dgm:cxn modelId="{F7CFB0C0-21E2-465F-8ABF-82BEBF0C9318}" type="presOf" srcId="{7DFF6E4C-B2C0-44DA-A1D0-E981EE887E3A}" destId="{03FCC1DE-AC6F-46C7-BB20-A036B000229A}" srcOrd="0" destOrd="0" presId="urn:microsoft.com/office/officeart/2005/8/layout/default"/>
    <dgm:cxn modelId="{A188D3CB-EC82-4BC0-92C2-ECD6DFFE63F8}" type="presOf" srcId="{86499F5B-924F-46CA-A042-F98A01565F2B}" destId="{2256CFCA-3A90-42D9-BAD5-0D56AD39EEFD}" srcOrd="0" destOrd="0" presId="urn:microsoft.com/office/officeart/2005/8/layout/default"/>
    <dgm:cxn modelId="{BAFF49CC-5611-4A42-A60B-8FD88A9F51E9}" srcId="{FD4C9080-6280-4592-883E-A280556C23D8}" destId="{EB7A9B9B-6EF4-4026-96D1-1487B5405E2D}" srcOrd="9" destOrd="0" parTransId="{0248D90B-8CD5-4ED5-80AC-0C894E4F554C}" sibTransId="{907216C6-A689-46D5-8EA3-320E0D576717}"/>
    <dgm:cxn modelId="{49B566F0-E784-44CA-9E4F-050CFDBA8423}" type="presOf" srcId="{4A9FBD1A-7AE2-4B48-A37C-D9163D9299B3}" destId="{8265EDAF-ED3A-4D29-BD81-54034FF2785F}" srcOrd="0" destOrd="0" presId="urn:microsoft.com/office/officeart/2005/8/layout/default"/>
    <dgm:cxn modelId="{AA3CE7F3-4FE6-42D7-9EF2-A4AAC08A5165}" srcId="{FD4C9080-6280-4592-883E-A280556C23D8}" destId="{4A9FBD1A-7AE2-4B48-A37C-D9163D9299B3}" srcOrd="10" destOrd="0" parTransId="{3122722B-958C-40C3-B9F9-537438E6C8CF}" sibTransId="{6D765ED9-91FA-47DC-80CD-6DE9D2649292}"/>
    <dgm:cxn modelId="{D65F34FC-5BBF-408B-B547-FC45B2A65776}" srcId="{FD4C9080-6280-4592-883E-A280556C23D8}" destId="{1D959B3B-C25E-456A-95C6-8BD1DC829421}" srcOrd="11" destOrd="0" parTransId="{A85297E8-CE00-4A6D-9F74-099EACFE4B0A}" sibTransId="{9E41338E-C330-4F34-B8A8-2B83B01F2BE1}"/>
    <dgm:cxn modelId="{665324FE-D1A6-41B0-B826-B50ACA52C578}" type="presOf" srcId="{1D959B3B-C25E-456A-95C6-8BD1DC829421}" destId="{7D940D2B-B320-457C-8C51-FB08484C8BCF}" srcOrd="0" destOrd="0" presId="urn:microsoft.com/office/officeart/2005/8/layout/default"/>
    <dgm:cxn modelId="{103F596E-18E9-4D6C-8683-418F4BFE7A75}" type="presParOf" srcId="{C81E1C0E-669A-49E8-9AC2-8AC9FBEF26DC}" destId="{9211C764-FBA0-4109-B9E5-DCCC12F81F65}" srcOrd="0" destOrd="0" presId="urn:microsoft.com/office/officeart/2005/8/layout/default"/>
    <dgm:cxn modelId="{C5B3F9F1-3000-4432-913E-F305B994B5A9}" type="presParOf" srcId="{C81E1C0E-669A-49E8-9AC2-8AC9FBEF26DC}" destId="{619522E5-0567-4F64-B6DC-2EAF56D5F519}" srcOrd="1" destOrd="0" presId="urn:microsoft.com/office/officeart/2005/8/layout/default"/>
    <dgm:cxn modelId="{DFEE4554-9D2A-4F1A-B96A-DD17178C7EC0}" type="presParOf" srcId="{C81E1C0E-669A-49E8-9AC2-8AC9FBEF26DC}" destId="{03FCC1DE-AC6F-46C7-BB20-A036B000229A}" srcOrd="2" destOrd="0" presId="urn:microsoft.com/office/officeart/2005/8/layout/default"/>
    <dgm:cxn modelId="{BEC202A0-7A73-46A3-B059-144EF1581650}" type="presParOf" srcId="{C81E1C0E-669A-49E8-9AC2-8AC9FBEF26DC}" destId="{B76C04E9-096B-4905-A84C-0ADB8A37DE84}" srcOrd="3" destOrd="0" presId="urn:microsoft.com/office/officeart/2005/8/layout/default"/>
    <dgm:cxn modelId="{816E5265-72F4-467D-9007-36A36173A3FC}" type="presParOf" srcId="{C81E1C0E-669A-49E8-9AC2-8AC9FBEF26DC}" destId="{32A38258-28C9-4D69-9541-48ECC6CAE66A}" srcOrd="4" destOrd="0" presId="urn:microsoft.com/office/officeart/2005/8/layout/default"/>
    <dgm:cxn modelId="{DB9CA8AD-E919-440D-AD8C-B01AB8E6A4FD}" type="presParOf" srcId="{C81E1C0E-669A-49E8-9AC2-8AC9FBEF26DC}" destId="{B823A7AC-E7FC-4517-8FCB-B1C1A897395D}" srcOrd="5" destOrd="0" presId="urn:microsoft.com/office/officeart/2005/8/layout/default"/>
    <dgm:cxn modelId="{B9A5B879-7764-43DF-AF5C-DAD6DAF7A6D6}" type="presParOf" srcId="{C81E1C0E-669A-49E8-9AC2-8AC9FBEF26DC}" destId="{50F41F6D-BF30-4A8B-A89E-F13E7717D71F}" srcOrd="6" destOrd="0" presId="urn:microsoft.com/office/officeart/2005/8/layout/default"/>
    <dgm:cxn modelId="{E9C4849B-2A0D-4B25-8CFA-6F6871AEA4A9}" type="presParOf" srcId="{C81E1C0E-669A-49E8-9AC2-8AC9FBEF26DC}" destId="{0FD4A88D-CB4C-496F-BE2B-85267BEEA616}" srcOrd="7" destOrd="0" presId="urn:microsoft.com/office/officeart/2005/8/layout/default"/>
    <dgm:cxn modelId="{373FF7F5-6CB8-4595-995E-D6E6068987C5}" type="presParOf" srcId="{C81E1C0E-669A-49E8-9AC2-8AC9FBEF26DC}" destId="{2E3CB47E-44AA-4537-B84A-18491554318B}" srcOrd="8" destOrd="0" presId="urn:microsoft.com/office/officeart/2005/8/layout/default"/>
    <dgm:cxn modelId="{C844763F-0AAB-4A65-9CB2-E01E39000F37}" type="presParOf" srcId="{C81E1C0E-669A-49E8-9AC2-8AC9FBEF26DC}" destId="{865EED06-37C4-4F44-9A43-C96CC02B18EE}" srcOrd="9" destOrd="0" presId="urn:microsoft.com/office/officeart/2005/8/layout/default"/>
    <dgm:cxn modelId="{EDEA67D9-68FD-4262-ADA1-9929E6E26953}" type="presParOf" srcId="{C81E1C0E-669A-49E8-9AC2-8AC9FBEF26DC}" destId="{4317E0DE-383F-4C64-958F-DAFF18147D2A}" srcOrd="10" destOrd="0" presId="urn:microsoft.com/office/officeart/2005/8/layout/default"/>
    <dgm:cxn modelId="{3F24602F-93B9-4D99-84AB-955F2626E7F3}" type="presParOf" srcId="{C81E1C0E-669A-49E8-9AC2-8AC9FBEF26DC}" destId="{0A3ABC20-86EF-4DFA-9116-CA3BF4E66771}" srcOrd="11" destOrd="0" presId="urn:microsoft.com/office/officeart/2005/8/layout/default"/>
    <dgm:cxn modelId="{D4AE7B76-49BD-4093-AF30-F62C437F2602}" type="presParOf" srcId="{C81E1C0E-669A-49E8-9AC2-8AC9FBEF26DC}" destId="{0ACA5609-CD00-47B0-8CA5-BCDCA5113795}" srcOrd="12" destOrd="0" presId="urn:microsoft.com/office/officeart/2005/8/layout/default"/>
    <dgm:cxn modelId="{20834594-86F5-435D-82C9-CFE70DEFDBD4}" type="presParOf" srcId="{C81E1C0E-669A-49E8-9AC2-8AC9FBEF26DC}" destId="{5FE99E29-6B26-403A-B668-7A3790CFF09A}" srcOrd="13" destOrd="0" presId="urn:microsoft.com/office/officeart/2005/8/layout/default"/>
    <dgm:cxn modelId="{52308D62-00B8-4CF3-9141-B6E02773E4C8}" type="presParOf" srcId="{C81E1C0E-669A-49E8-9AC2-8AC9FBEF26DC}" destId="{2256CFCA-3A90-42D9-BAD5-0D56AD39EEFD}" srcOrd="14" destOrd="0" presId="urn:microsoft.com/office/officeart/2005/8/layout/default"/>
    <dgm:cxn modelId="{73E3A270-C211-4227-BEDF-568EF38EA6F5}" type="presParOf" srcId="{C81E1C0E-669A-49E8-9AC2-8AC9FBEF26DC}" destId="{5E383154-4F2A-49C9-B8A8-06A898E7DCD7}" srcOrd="15" destOrd="0" presId="urn:microsoft.com/office/officeart/2005/8/layout/default"/>
    <dgm:cxn modelId="{7F691DDF-FE86-4FE9-879C-8A577F6A9552}" type="presParOf" srcId="{C81E1C0E-669A-49E8-9AC2-8AC9FBEF26DC}" destId="{666CF90A-F537-4705-8651-80CFE86E77F7}" srcOrd="16" destOrd="0" presId="urn:microsoft.com/office/officeart/2005/8/layout/default"/>
    <dgm:cxn modelId="{9CEC648B-5B47-442D-B919-DF86449E96FE}" type="presParOf" srcId="{C81E1C0E-669A-49E8-9AC2-8AC9FBEF26DC}" destId="{951E3FF2-A18C-4C72-A518-EF2B4387E71C}" srcOrd="17" destOrd="0" presId="urn:microsoft.com/office/officeart/2005/8/layout/default"/>
    <dgm:cxn modelId="{2627E9CC-99ED-496C-B304-53792A6BABEC}" type="presParOf" srcId="{C81E1C0E-669A-49E8-9AC2-8AC9FBEF26DC}" destId="{D94480B1-0BE8-4A47-BF27-EB29D4ED41AB}" srcOrd="18" destOrd="0" presId="urn:microsoft.com/office/officeart/2005/8/layout/default"/>
    <dgm:cxn modelId="{257F6DFC-4114-4062-8798-A9C118CC04A4}" type="presParOf" srcId="{C81E1C0E-669A-49E8-9AC2-8AC9FBEF26DC}" destId="{E54962A6-0E71-401F-9FE9-42A4307E0398}" srcOrd="19" destOrd="0" presId="urn:microsoft.com/office/officeart/2005/8/layout/default"/>
    <dgm:cxn modelId="{924E9222-B668-48FA-A39A-F753CB0248E1}" type="presParOf" srcId="{C81E1C0E-669A-49E8-9AC2-8AC9FBEF26DC}" destId="{8265EDAF-ED3A-4D29-BD81-54034FF2785F}" srcOrd="20" destOrd="0" presId="urn:microsoft.com/office/officeart/2005/8/layout/default"/>
    <dgm:cxn modelId="{DD036893-ED1C-417D-A52F-F29F03C149BD}" type="presParOf" srcId="{C81E1C0E-669A-49E8-9AC2-8AC9FBEF26DC}" destId="{7E41E604-3460-4A57-9A09-8625C5F4C9A2}" srcOrd="21" destOrd="0" presId="urn:microsoft.com/office/officeart/2005/8/layout/default"/>
    <dgm:cxn modelId="{1BB74311-2C10-4D89-BE26-EE9C2E60D4F0}" type="presParOf" srcId="{C81E1C0E-669A-49E8-9AC2-8AC9FBEF26DC}" destId="{7D940D2B-B320-457C-8C51-FB08484C8BCF}" srcOrd="2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11C764-FBA0-4109-B9E5-DCCC12F81F65}">
      <dsp:nvSpPr>
        <dsp:cNvPr id="0" name=""/>
        <dsp:cNvSpPr/>
      </dsp:nvSpPr>
      <dsp:spPr>
        <a:xfrm>
          <a:off x="1861" y="410541"/>
          <a:ext cx="1476693" cy="886015"/>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MX" sz="1600" kern="1200" dirty="0"/>
            <a:t>Salud</a:t>
          </a:r>
          <a:endParaRPr lang="es-PE" sz="1600" kern="1200" dirty="0"/>
        </a:p>
      </dsp:txBody>
      <dsp:txXfrm>
        <a:off x="1861" y="410541"/>
        <a:ext cx="1476693" cy="886015"/>
      </dsp:txXfrm>
    </dsp:sp>
    <dsp:sp modelId="{03FCC1DE-AC6F-46C7-BB20-A036B000229A}">
      <dsp:nvSpPr>
        <dsp:cNvPr id="0" name=""/>
        <dsp:cNvSpPr/>
      </dsp:nvSpPr>
      <dsp:spPr>
        <a:xfrm>
          <a:off x="1626223" y="410541"/>
          <a:ext cx="1476693" cy="886015"/>
        </a:xfrm>
        <a:prstGeom prst="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PE" sz="1600" kern="1200" dirty="0"/>
            <a:t>Educación</a:t>
          </a:r>
        </a:p>
      </dsp:txBody>
      <dsp:txXfrm>
        <a:off x="1626223" y="410541"/>
        <a:ext cx="1476693" cy="886015"/>
      </dsp:txXfrm>
    </dsp:sp>
    <dsp:sp modelId="{32A38258-28C9-4D69-9541-48ECC6CAE66A}">
      <dsp:nvSpPr>
        <dsp:cNvPr id="0" name=""/>
        <dsp:cNvSpPr/>
      </dsp:nvSpPr>
      <dsp:spPr>
        <a:xfrm>
          <a:off x="3250586" y="410541"/>
          <a:ext cx="1476693" cy="886015"/>
        </a:xfrm>
        <a:prstGeom prst="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PE" sz="1600" kern="1200" dirty="0"/>
            <a:t>Agropecuaria</a:t>
          </a:r>
        </a:p>
      </dsp:txBody>
      <dsp:txXfrm>
        <a:off x="3250586" y="410541"/>
        <a:ext cx="1476693" cy="886015"/>
      </dsp:txXfrm>
    </dsp:sp>
    <dsp:sp modelId="{50F41F6D-BF30-4A8B-A89E-F13E7717D71F}">
      <dsp:nvSpPr>
        <dsp:cNvPr id="0" name=""/>
        <dsp:cNvSpPr/>
      </dsp:nvSpPr>
      <dsp:spPr>
        <a:xfrm>
          <a:off x="4874948" y="410541"/>
          <a:ext cx="1476693" cy="886015"/>
        </a:xfrm>
        <a:prstGeom prst="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PE" sz="1600" kern="1200" dirty="0"/>
            <a:t>Transporte</a:t>
          </a:r>
        </a:p>
      </dsp:txBody>
      <dsp:txXfrm>
        <a:off x="4874948" y="410541"/>
        <a:ext cx="1476693" cy="886015"/>
      </dsp:txXfrm>
    </dsp:sp>
    <dsp:sp modelId="{2E3CB47E-44AA-4537-B84A-18491554318B}">
      <dsp:nvSpPr>
        <dsp:cNvPr id="0" name=""/>
        <dsp:cNvSpPr/>
      </dsp:nvSpPr>
      <dsp:spPr>
        <a:xfrm>
          <a:off x="1861" y="1444227"/>
          <a:ext cx="1476693" cy="886015"/>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PE" sz="1600" kern="1200" dirty="0"/>
            <a:t>Protección Social</a:t>
          </a:r>
        </a:p>
      </dsp:txBody>
      <dsp:txXfrm>
        <a:off x="1861" y="1444227"/>
        <a:ext cx="1476693" cy="886015"/>
      </dsp:txXfrm>
    </dsp:sp>
    <dsp:sp modelId="{4317E0DE-383F-4C64-958F-DAFF18147D2A}">
      <dsp:nvSpPr>
        <dsp:cNvPr id="0" name=""/>
        <dsp:cNvSpPr/>
      </dsp:nvSpPr>
      <dsp:spPr>
        <a:xfrm>
          <a:off x="1626223" y="1444227"/>
          <a:ext cx="1476693" cy="886015"/>
        </a:xfrm>
        <a:prstGeom prst="rect">
          <a:avLst/>
        </a:prstGeom>
        <a:solidFill>
          <a:srgbClr val="92D05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PE" sz="1600" kern="1200" dirty="0"/>
            <a:t>Ambiente</a:t>
          </a:r>
        </a:p>
      </dsp:txBody>
      <dsp:txXfrm>
        <a:off x="1626223" y="1444227"/>
        <a:ext cx="1476693" cy="886015"/>
      </dsp:txXfrm>
    </dsp:sp>
    <dsp:sp modelId="{0ACA5609-CD00-47B0-8CA5-BCDCA5113795}">
      <dsp:nvSpPr>
        <dsp:cNvPr id="0" name=""/>
        <dsp:cNvSpPr/>
      </dsp:nvSpPr>
      <dsp:spPr>
        <a:xfrm>
          <a:off x="3250586" y="1444227"/>
          <a:ext cx="1476693" cy="886015"/>
        </a:xfrm>
        <a:prstGeom prst="rect">
          <a:avLst/>
        </a:prstGeom>
        <a:solidFill>
          <a:schemeClr val="accent6">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PE" sz="1600" kern="1200" dirty="0"/>
            <a:t>Turismo</a:t>
          </a:r>
        </a:p>
      </dsp:txBody>
      <dsp:txXfrm>
        <a:off x="3250586" y="1444227"/>
        <a:ext cx="1476693" cy="886015"/>
      </dsp:txXfrm>
    </dsp:sp>
    <dsp:sp modelId="{2256CFCA-3A90-42D9-BAD5-0D56AD39EEFD}">
      <dsp:nvSpPr>
        <dsp:cNvPr id="0" name=""/>
        <dsp:cNvSpPr/>
      </dsp:nvSpPr>
      <dsp:spPr>
        <a:xfrm>
          <a:off x="4874948" y="1444227"/>
          <a:ext cx="1476693" cy="886015"/>
        </a:xfrm>
        <a:prstGeom prst="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PE" sz="1600" kern="1200" dirty="0"/>
            <a:t>Planeamiento y Gestión</a:t>
          </a:r>
        </a:p>
      </dsp:txBody>
      <dsp:txXfrm>
        <a:off x="4874948" y="1444227"/>
        <a:ext cx="1476693" cy="886015"/>
      </dsp:txXfrm>
    </dsp:sp>
    <dsp:sp modelId="{666CF90A-F537-4705-8651-80CFE86E77F7}">
      <dsp:nvSpPr>
        <dsp:cNvPr id="0" name=""/>
        <dsp:cNvSpPr/>
      </dsp:nvSpPr>
      <dsp:spPr>
        <a:xfrm>
          <a:off x="1861" y="2477912"/>
          <a:ext cx="1476693" cy="886015"/>
        </a:xfrm>
        <a:prstGeom prst="rect">
          <a:avLst/>
        </a:prstGeom>
        <a:solidFill>
          <a:schemeClr val="bg2">
            <a:lumMod val="75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PE" sz="1600" kern="1200" dirty="0"/>
            <a:t>Cultura y Deporte</a:t>
          </a:r>
        </a:p>
      </dsp:txBody>
      <dsp:txXfrm>
        <a:off x="1861" y="2477912"/>
        <a:ext cx="1476693" cy="886015"/>
      </dsp:txXfrm>
    </dsp:sp>
    <dsp:sp modelId="{D94480B1-0BE8-4A47-BF27-EB29D4ED41AB}">
      <dsp:nvSpPr>
        <dsp:cNvPr id="0" name=""/>
        <dsp:cNvSpPr/>
      </dsp:nvSpPr>
      <dsp:spPr>
        <a:xfrm>
          <a:off x="1626223" y="2477912"/>
          <a:ext cx="1476693" cy="886015"/>
        </a:xfrm>
        <a:prstGeom prst="rec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PE" sz="1600" kern="1200" dirty="0"/>
            <a:t>Comunicaciones</a:t>
          </a:r>
        </a:p>
      </dsp:txBody>
      <dsp:txXfrm>
        <a:off x="1626223" y="2477912"/>
        <a:ext cx="1476693" cy="886015"/>
      </dsp:txXfrm>
    </dsp:sp>
    <dsp:sp modelId="{8265EDAF-ED3A-4D29-BD81-54034FF2785F}">
      <dsp:nvSpPr>
        <dsp:cNvPr id="0" name=""/>
        <dsp:cNvSpPr/>
      </dsp:nvSpPr>
      <dsp:spPr>
        <a:xfrm>
          <a:off x="3250586" y="2477912"/>
          <a:ext cx="1476693" cy="886015"/>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PE" sz="1600" kern="1200" dirty="0"/>
            <a:t>Orden Publico y Seguridad</a:t>
          </a:r>
        </a:p>
      </dsp:txBody>
      <dsp:txXfrm>
        <a:off x="3250586" y="2477912"/>
        <a:ext cx="1476693" cy="886015"/>
      </dsp:txXfrm>
    </dsp:sp>
    <dsp:sp modelId="{7D940D2B-B320-457C-8C51-FB08484C8BCF}">
      <dsp:nvSpPr>
        <dsp:cNvPr id="0" name=""/>
        <dsp:cNvSpPr/>
      </dsp:nvSpPr>
      <dsp:spPr>
        <a:xfrm>
          <a:off x="4874948" y="2477912"/>
          <a:ext cx="1476693" cy="886015"/>
        </a:xfrm>
        <a:prstGeom prst="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s-PE" sz="1600" kern="1200" dirty="0"/>
            <a:t>IOARR</a:t>
          </a:r>
        </a:p>
      </dsp:txBody>
      <dsp:txXfrm>
        <a:off x="4874948" y="2477912"/>
        <a:ext cx="1476693" cy="88601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4.png>
</file>

<file path=ppt/media/image15.png>
</file>

<file path=ppt/media/image19.jpeg>
</file>

<file path=ppt/media/image2.png>
</file>

<file path=ppt/media/image20.jpeg>
</file>

<file path=ppt/media/image21.png>
</file>

<file path=ppt/media/image3.png>
</file>

<file path=ppt/media/image4.jp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7985F4-B8CC-48A5-B619-C986ABA454E5}" type="datetimeFigureOut">
              <a:rPr lang="es-PE" smtClean="0"/>
              <a:t>vie. 17/07/2020</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FE7B85-5F2A-4388-B62F-8365DA6271CF}" type="slidenum">
              <a:rPr lang="es-PE" smtClean="0"/>
              <a:t>‹Nº›</a:t>
            </a:fld>
            <a:endParaRPr lang="es-PE"/>
          </a:p>
        </p:txBody>
      </p:sp>
    </p:spTree>
    <p:extLst>
      <p:ext uri="{BB962C8B-B14F-4D97-AF65-F5344CB8AC3E}">
        <p14:creationId xmlns:p14="http://schemas.microsoft.com/office/powerpoint/2010/main" val="37396031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898131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55501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07FE7B85-5F2A-4388-B62F-8365DA6271CF}" type="slidenum">
              <a:rPr lang="es-PE" smtClean="0"/>
              <a:t>30</a:t>
            </a:fld>
            <a:endParaRPr lang="es-PE"/>
          </a:p>
        </p:txBody>
      </p:sp>
    </p:spTree>
    <p:extLst>
      <p:ext uri="{BB962C8B-B14F-4D97-AF65-F5344CB8AC3E}">
        <p14:creationId xmlns:p14="http://schemas.microsoft.com/office/powerpoint/2010/main" val="2050279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07FE7B85-5F2A-4388-B62F-8365DA6271CF}" type="slidenum">
              <a:rPr lang="es-PE" smtClean="0"/>
              <a:t>31</a:t>
            </a:fld>
            <a:endParaRPr lang="es-PE"/>
          </a:p>
        </p:txBody>
      </p:sp>
    </p:spTree>
    <p:extLst>
      <p:ext uri="{BB962C8B-B14F-4D97-AF65-F5344CB8AC3E}">
        <p14:creationId xmlns:p14="http://schemas.microsoft.com/office/powerpoint/2010/main" val="25598120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898131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52436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735979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742796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70199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622540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163020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823078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09872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455297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13770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97292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98937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5984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84DE248C-07F7-42E3-8283-42E2516C9C01}" type="datetimeFigureOut">
              <a:rPr lang="es-PE" smtClean="0"/>
              <a:t>vie. 17/07/2020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7E7A949-8724-4359-B1D9-7A7E33D7FB1B}" type="slidenum">
              <a:rPr lang="es-PE" smtClean="0"/>
              <a:t>‹Nº›</a:t>
            </a:fld>
            <a:endParaRPr lang="es-PE"/>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4333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4DE248C-07F7-42E3-8283-42E2516C9C01}" type="datetimeFigureOut">
              <a:rPr lang="es-PE" smtClean="0"/>
              <a:t>vie. 17/07/2020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7E7A949-8724-4359-B1D9-7A7E33D7FB1B}" type="slidenum">
              <a:rPr lang="es-PE" smtClean="0"/>
              <a:t>‹Nº›</a:t>
            </a:fld>
            <a:endParaRPr lang="es-PE"/>
          </a:p>
        </p:txBody>
      </p:sp>
    </p:spTree>
    <p:extLst>
      <p:ext uri="{BB962C8B-B14F-4D97-AF65-F5344CB8AC3E}">
        <p14:creationId xmlns:p14="http://schemas.microsoft.com/office/powerpoint/2010/main" val="1450695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4DE248C-07F7-42E3-8283-42E2516C9C01}" type="datetimeFigureOut">
              <a:rPr lang="es-PE" smtClean="0"/>
              <a:t>vie. 17/07/2020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7E7A949-8724-4359-B1D9-7A7E33D7FB1B}" type="slidenum">
              <a:rPr lang="es-PE" smtClean="0"/>
              <a:t>‹Nº›</a:t>
            </a:fld>
            <a:endParaRPr lang="es-PE"/>
          </a:p>
        </p:txBody>
      </p:sp>
    </p:spTree>
    <p:extLst>
      <p:ext uri="{BB962C8B-B14F-4D97-AF65-F5344CB8AC3E}">
        <p14:creationId xmlns:p14="http://schemas.microsoft.com/office/powerpoint/2010/main" val="31915034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41"/>
        <p:cNvGrpSpPr/>
        <p:nvPr/>
      </p:nvGrpSpPr>
      <p:grpSpPr>
        <a:xfrm>
          <a:off x="0" y="0"/>
          <a:ext cx="0" cy="0"/>
          <a:chOff x="0" y="0"/>
          <a:chExt cx="0" cy="0"/>
        </a:xfrm>
      </p:grpSpPr>
      <p:sp>
        <p:nvSpPr>
          <p:cNvPr id="46" name="Google Shape;46;p6"/>
          <p:cNvSpPr txBox="1">
            <a:spLocks noGrp="1"/>
          </p:cNvSpPr>
          <p:nvPr>
            <p:ph type="title"/>
          </p:nvPr>
        </p:nvSpPr>
        <p:spPr>
          <a:xfrm>
            <a:off x="983800" y="690033"/>
            <a:ext cx="8046000" cy="992400"/>
          </a:xfrm>
          <a:prstGeom prst="rect">
            <a:avLst/>
          </a:prstGeom>
        </p:spPr>
        <p:txBody>
          <a:bodyPr spcFirstLastPara="1" wrap="square" lIns="0" tIns="0" rIns="0" bIns="0"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 name="Google Shape;47;p6"/>
          <p:cNvSpPr txBox="1">
            <a:spLocks noGrp="1"/>
          </p:cNvSpPr>
          <p:nvPr>
            <p:ph type="body" idx="1"/>
          </p:nvPr>
        </p:nvSpPr>
        <p:spPr>
          <a:xfrm>
            <a:off x="983800" y="1967600"/>
            <a:ext cx="3855600" cy="3915600"/>
          </a:xfrm>
          <a:prstGeom prst="rect">
            <a:avLst/>
          </a:prstGeom>
        </p:spPr>
        <p:txBody>
          <a:bodyPr spcFirstLastPara="1" wrap="square" lIns="0" tIns="0" rIns="0" bIns="0" anchor="t" anchorCtr="0">
            <a:noAutofit/>
          </a:bodyPr>
          <a:lstStyle>
            <a:lvl1pPr marL="609585" lvl="0" indent="-474121" rtl="0">
              <a:spcBef>
                <a:spcPts val="800"/>
              </a:spcBef>
              <a:spcAft>
                <a:spcPts val="0"/>
              </a:spcAft>
              <a:buSzPts val="2000"/>
              <a:buChar char="◦"/>
              <a:defRPr sz="2667"/>
            </a:lvl1pPr>
            <a:lvl2pPr marL="1219170" lvl="1" indent="-474121" rtl="0">
              <a:spcBef>
                <a:spcPts val="0"/>
              </a:spcBef>
              <a:spcAft>
                <a:spcPts val="0"/>
              </a:spcAft>
              <a:buSzPts val="2000"/>
              <a:buChar char="◦"/>
              <a:defRPr sz="2667"/>
            </a:lvl2pPr>
            <a:lvl3pPr marL="1828754" lvl="2" indent="-474121" rtl="0">
              <a:spcBef>
                <a:spcPts val="0"/>
              </a:spcBef>
              <a:spcAft>
                <a:spcPts val="0"/>
              </a:spcAft>
              <a:buSzPts val="2000"/>
              <a:buChar char="◦"/>
              <a:defRPr sz="2667"/>
            </a:lvl3pPr>
            <a:lvl4pPr marL="2438339" lvl="3" indent="-474121" rtl="0">
              <a:spcBef>
                <a:spcPts val="0"/>
              </a:spcBef>
              <a:spcAft>
                <a:spcPts val="0"/>
              </a:spcAft>
              <a:buSzPts val="2000"/>
              <a:buChar char="◦"/>
              <a:defRPr sz="2667"/>
            </a:lvl4pPr>
            <a:lvl5pPr marL="3047924" lvl="4" indent="-474121" rtl="0">
              <a:spcBef>
                <a:spcPts val="0"/>
              </a:spcBef>
              <a:spcAft>
                <a:spcPts val="0"/>
              </a:spcAft>
              <a:buSzPts val="2000"/>
              <a:buChar char="◦"/>
              <a:defRPr sz="2667"/>
            </a:lvl5pPr>
            <a:lvl6pPr marL="3657509" lvl="5" indent="-474121" rtl="0">
              <a:spcBef>
                <a:spcPts val="0"/>
              </a:spcBef>
              <a:spcAft>
                <a:spcPts val="0"/>
              </a:spcAft>
              <a:buSzPts val="2000"/>
              <a:buChar char="◦"/>
              <a:defRPr sz="2667"/>
            </a:lvl6pPr>
            <a:lvl7pPr marL="4267093" lvl="6" indent="-474121" rtl="0">
              <a:spcBef>
                <a:spcPts val="0"/>
              </a:spcBef>
              <a:spcAft>
                <a:spcPts val="0"/>
              </a:spcAft>
              <a:buSzPts val="2000"/>
              <a:buChar char="◦"/>
              <a:defRPr sz="2667"/>
            </a:lvl7pPr>
            <a:lvl8pPr marL="4876678" lvl="7" indent="-474121" rtl="0">
              <a:spcBef>
                <a:spcPts val="0"/>
              </a:spcBef>
              <a:spcAft>
                <a:spcPts val="0"/>
              </a:spcAft>
              <a:buSzPts val="2000"/>
              <a:buChar char="◦"/>
              <a:defRPr sz="2667"/>
            </a:lvl8pPr>
            <a:lvl9pPr marL="5486263" lvl="8" indent="-474121" rtl="0">
              <a:spcBef>
                <a:spcPts val="0"/>
              </a:spcBef>
              <a:spcAft>
                <a:spcPts val="0"/>
              </a:spcAft>
              <a:buSzPts val="2000"/>
              <a:buChar char="◦"/>
              <a:defRPr sz="2667"/>
            </a:lvl9pPr>
          </a:lstStyle>
          <a:p>
            <a:endParaRPr/>
          </a:p>
        </p:txBody>
      </p:sp>
      <p:sp>
        <p:nvSpPr>
          <p:cNvPr id="48" name="Google Shape;48;p6"/>
          <p:cNvSpPr txBox="1">
            <a:spLocks noGrp="1"/>
          </p:cNvSpPr>
          <p:nvPr>
            <p:ph type="body" idx="2"/>
          </p:nvPr>
        </p:nvSpPr>
        <p:spPr>
          <a:xfrm>
            <a:off x="5274639" y="1967600"/>
            <a:ext cx="3855600" cy="3915600"/>
          </a:xfrm>
          <a:prstGeom prst="rect">
            <a:avLst/>
          </a:prstGeom>
        </p:spPr>
        <p:txBody>
          <a:bodyPr spcFirstLastPara="1" wrap="square" lIns="0" tIns="0" rIns="0" bIns="0" anchor="t" anchorCtr="0">
            <a:noAutofit/>
          </a:bodyPr>
          <a:lstStyle>
            <a:lvl1pPr marL="609585" lvl="0" indent="-474121" rtl="0">
              <a:spcBef>
                <a:spcPts val="800"/>
              </a:spcBef>
              <a:spcAft>
                <a:spcPts val="0"/>
              </a:spcAft>
              <a:buSzPts val="2000"/>
              <a:buChar char="◦"/>
              <a:defRPr sz="2667"/>
            </a:lvl1pPr>
            <a:lvl2pPr marL="1219170" lvl="1" indent="-474121" rtl="0">
              <a:spcBef>
                <a:spcPts val="0"/>
              </a:spcBef>
              <a:spcAft>
                <a:spcPts val="0"/>
              </a:spcAft>
              <a:buSzPts val="2000"/>
              <a:buChar char="◦"/>
              <a:defRPr sz="2667"/>
            </a:lvl2pPr>
            <a:lvl3pPr marL="1828754" lvl="2" indent="-474121" rtl="0">
              <a:spcBef>
                <a:spcPts val="0"/>
              </a:spcBef>
              <a:spcAft>
                <a:spcPts val="0"/>
              </a:spcAft>
              <a:buSzPts val="2000"/>
              <a:buChar char="◦"/>
              <a:defRPr sz="2667"/>
            </a:lvl3pPr>
            <a:lvl4pPr marL="2438339" lvl="3" indent="-474121" rtl="0">
              <a:spcBef>
                <a:spcPts val="0"/>
              </a:spcBef>
              <a:spcAft>
                <a:spcPts val="0"/>
              </a:spcAft>
              <a:buSzPts val="2000"/>
              <a:buChar char="◦"/>
              <a:defRPr sz="2667"/>
            </a:lvl4pPr>
            <a:lvl5pPr marL="3047924" lvl="4" indent="-474121" rtl="0">
              <a:spcBef>
                <a:spcPts val="0"/>
              </a:spcBef>
              <a:spcAft>
                <a:spcPts val="0"/>
              </a:spcAft>
              <a:buSzPts val="2000"/>
              <a:buChar char="◦"/>
              <a:defRPr sz="2667"/>
            </a:lvl5pPr>
            <a:lvl6pPr marL="3657509" lvl="5" indent="-474121" rtl="0">
              <a:spcBef>
                <a:spcPts val="0"/>
              </a:spcBef>
              <a:spcAft>
                <a:spcPts val="0"/>
              </a:spcAft>
              <a:buSzPts val="2000"/>
              <a:buChar char="◦"/>
              <a:defRPr sz="2667"/>
            </a:lvl6pPr>
            <a:lvl7pPr marL="4267093" lvl="6" indent="-474121" rtl="0">
              <a:spcBef>
                <a:spcPts val="0"/>
              </a:spcBef>
              <a:spcAft>
                <a:spcPts val="0"/>
              </a:spcAft>
              <a:buSzPts val="2000"/>
              <a:buChar char="◦"/>
              <a:defRPr sz="2667"/>
            </a:lvl7pPr>
            <a:lvl8pPr marL="4876678" lvl="7" indent="-474121" rtl="0">
              <a:spcBef>
                <a:spcPts val="0"/>
              </a:spcBef>
              <a:spcAft>
                <a:spcPts val="0"/>
              </a:spcAft>
              <a:buSzPts val="2000"/>
              <a:buChar char="◦"/>
              <a:defRPr sz="2667"/>
            </a:lvl8pPr>
            <a:lvl9pPr marL="5486263" lvl="8" indent="-474121" rtl="0">
              <a:spcBef>
                <a:spcPts val="0"/>
              </a:spcBef>
              <a:spcAft>
                <a:spcPts val="0"/>
              </a:spcAft>
              <a:buSzPts val="2000"/>
              <a:buChar char="◦"/>
              <a:defRPr sz="2667"/>
            </a:lvl9pPr>
          </a:lstStyle>
          <a:p>
            <a:endParaRPr/>
          </a:p>
        </p:txBody>
      </p:sp>
      <p:sp>
        <p:nvSpPr>
          <p:cNvPr id="49" name="Google Shape;49;p6"/>
          <p:cNvSpPr txBox="1">
            <a:spLocks noGrp="1"/>
          </p:cNvSpPr>
          <p:nvPr>
            <p:ph type="sldNum" idx="12"/>
          </p:nvPr>
        </p:nvSpPr>
        <p:spPr>
          <a:xfrm>
            <a:off x="11307445"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s-PE" smtClean="0"/>
              <a:pPr/>
              <a:t>‹Nº›</a:t>
            </a:fld>
            <a:endParaRPr lang="es-PE"/>
          </a:p>
        </p:txBody>
      </p:sp>
    </p:spTree>
    <p:extLst>
      <p:ext uri="{BB962C8B-B14F-4D97-AF65-F5344CB8AC3E}">
        <p14:creationId xmlns:p14="http://schemas.microsoft.com/office/powerpoint/2010/main" val="10308654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5"/>
        <p:cNvGrpSpPr/>
        <p:nvPr/>
      </p:nvGrpSpPr>
      <p:grpSpPr>
        <a:xfrm>
          <a:off x="0" y="0"/>
          <a:ext cx="0" cy="0"/>
          <a:chOff x="0" y="0"/>
          <a:chExt cx="0" cy="0"/>
        </a:xfrm>
      </p:grpSpPr>
      <p:sp>
        <p:nvSpPr>
          <p:cNvPr id="19" name="Google Shape;19;p3"/>
          <p:cNvSpPr txBox="1">
            <a:spLocks noGrp="1"/>
          </p:cNvSpPr>
          <p:nvPr>
            <p:ph type="ctrTitle"/>
          </p:nvPr>
        </p:nvSpPr>
        <p:spPr>
          <a:xfrm>
            <a:off x="1379067" y="2111133"/>
            <a:ext cx="8457200" cy="15464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
        <p:nvSpPr>
          <p:cNvPr id="20" name="Google Shape;20;p3"/>
          <p:cNvSpPr txBox="1">
            <a:spLocks noGrp="1"/>
          </p:cNvSpPr>
          <p:nvPr>
            <p:ph type="subTitle" idx="1"/>
          </p:nvPr>
        </p:nvSpPr>
        <p:spPr>
          <a:xfrm>
            <a:off x="1379067" y="3786736"/>
            <a:ext cx="8457200" cy="1046400"/>
          </a:xfrm>
          <a:prstGeom prst="rect">
            <a:avLst/>
          </a:prstGeom>
        </p:spPr>
        <p:txBody>
          <a:bodyPr spcFirstLastPara="1" wrap="square" lIns="0" tIns="0" rIns="0" bIns="0" anchor="t" anchorCtr="0">
            <a:noAutofit/>
          </a:bodyPr>
          <a:lstStyle>
            <a:lvl1pPr lvl="0" rtl="0">
              <a:spcBef>
                <a:spcPts val="0"/>
              </a:spcBef>
              <a:spcAft>
                <a:spcPts val="0"/>
              </a:spcAft>
              <a:buClr>
                <a:schemeClr val="accent5"/>
              </a:buClr>
              <a:buSzPts val="2400"/>
              <a:buNone/>
              <a:defRPr>
                <a:solidFill>
                  <a:schemeClr val="accent5"/>
                </a:solidFill>
              </a:defRPr>
            </a:lvl1pPr>
            <a:lvl2pPr lvl="1" rtl="0">
              <a:spcBef>
                <a:spcPts val="0"/>
              </a:spcBef>
              <a:spcAft>
                <a:spcPts val="0"/>
              </a:spcAft>
              <a:buClr>
                <a:schemeClr val="accent5"/>
              </a:buClr>
              <a:buSzPts val="3000"/>
              <a:buNone/>
              <a:defRPr sz="4000">
                <a:solidFill>
                  <a:schemeClr val="accent5"/>
                </a:solidFill>
              </a:defRPr>
            </a:lvl2pPr>
            <a:lvl3pPr lvl="2" rtl="0">
              <a:spcBef>
                <a:spcPts val="0"/>
              </a:spcBef>
              <a:spcAft>
                <a:spcPts val="0"/>
              </a:spcAft>
              <a:buClr>
                <a:schemeClr val="accent5"/>
              </a:buClr>
              <a:buSzPts val="3000"/>
              <a:buNone/>
              <a:defRPr sz="4000">
                <a:solidFill>
                  <a:schemeClr val="accent5"/>
                </a:solidFill>
              </a:defRPr>
            </a:lvl3pPr>
            <a:lvl4pPr lvl="3" rtl="0">
              <a:spcBef>
                <a:spcPts val="0"/>
              </a:spcBef>
              <a:spcAft>
                <a:spcPts val="0"/>
              </a:spcAft>
              <a:buClr>
                <a:schemeClr val="accent5"/>
              </a:buClr>
              <a:buSzPts val="3000"/>
              <a:buNone/>
              <a:defRPr sz="4000">
                <a:solidFill>
                  <a:schemeClr val="accent5"/>
                </a:solidFill>
              </a:defRPr>
            </a:lvl4pPr>
            <a:lvl5pPr lvl="4" rtl="0">
              <a:spcBef>
                <a:spcPts val="0"/>
              </a:spcBef>
              <a:spcAft>
                <a:spcPts val="0"/>
              </a:spcAft>
              <a:buClr>
                <a:schemeClr val="accent5"/>
              </a:buClr>
              <a:buSzPts val="3000"/>
              <a:buNone/>
              <a:defRPr sz="4000">
                <a:solidFill>
                  <a:schemeClr val="accent5"/>
                </a:solidFill>
              </a:defRPr>
            </a:lvl5pPr>
            <a:lvl6pPr lvl="5" rtl="0">
              <a:spcBef>
                <a:spcPts val="0"/>
              </a:spcBef>
              <a:spcAft>
                <a:spcPts val="0"/>
              </a:spcAft>
              <a:buClr>
                <a:schemeClr val="accent5"/>
              </a:buClr>
              <a:buSzPts val="3000"/>
              <a:buNone/>
              <a:defRPr sz="4000">
                <a:solidFill>
                  <a:schemeClr val="accent5"/>
                </a:solidFill>
              </a:defRPr>
            </a:lvl6pPr>
            <a:lvl7pPr lvl="6" rtl="0">
              <a:spcBef>
                <a:spcPts val="0"/>
              </a:spcBef>
              <a:spcAft>
                <a:spcPts val="0"/>
              </a:spcAft>
              <a:buClr>
                <a:schemeClr val="accent5"/>
              </a:buClr>
              <a:buSzPts val="3000"/>
              <a:buNone/>
              <a:defRPr sz="4000">
                <a:solidFill>
                  <a:schemeClr val="accent5"/>
                </a:solidFill>
              </a:defRPr>
            </a:lvl7pPr>
            <a:lvl8pPr lvl="7" rtl="0">
              <a:spcBef>
                <a:spcPts val="0"/>
              </a:spcBef>
              <a:spcAft>
                <a:spcPts val="0"/>
              </a:spcAft>
              <a:buClr>
                <a:schemeClr val="accent5"/>
              </a:buClr>
              <a:buSzPts val="3000"/>
              <a:buNone/>
              <a:defRPr sz="4000">
                <a:solidFill>
                  <a:schemeClr val="accent5"/>
                </a:solidFill>
              </a:defRPr>
            </a:lvl8pPr>
            <a:lvl9pPr lvl="8" rtl="0">
              <a:spcBef>
                <a:spcPts val="0"/>
              </a:spcBef>
              <a:spcAft>
                <a:spcPts val="0"/>
              </a:spcAft>
              <a:buClr>
                <a:schemeClr val="accent5"/>
              </a:buClr>
              <a:buSzPts val="3000"/>
              <a:buNone/>
              <a:defRPr sz="4000">
                <a:solidFill>
                  <a:schemeClr val="accent5"/>
                </a:solidFill>
              </a:defRPr>
            </a:lvl9pPr>
          </a:lstStyle>
          <a:p>
            <a:endParaRPr/>
          </a:p>
        </p:txBody>
      </p:sp>
    </p:spTree>
    <p:extLst>
      <p:ext uri="{BB962C8B-B14F-4D97-AF65-F5344CB8AC3E}">
        <p14:creationId xmlns:p14="http://schemas.microsoft.com/office/powerpoint/2010/main" val="2701597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4" name="Google Shape;14;p2"/>
          <p:cNvSpPr txBox="1">
            <a:spLocks noGrp="1"/>
          </p:cNvSpPr>
          <p:nvPr>
            <p:ph type="ctrTitle"/>
          </p:nvPr>
        </p:nvSpPr>
        <p:spPr>
          <a:xfrm>
            <a:off x="1379067" y="1233367"/>
            <a:ext cx="9434000" cy="1546400"/>
          </a:xfrm>
          <a:prstGeom prst="rect">
            <a:avLst/>
          </a:prstGeom>
        </p:spPr>
        <p:txBody>
          <a:bodyPr spcFirstLastPara="1" wrap="square" lIns="0" tIns="0" rIns="0" bIns="0" anchor="t" anchorCtr="0">
            <a:noAutofit/>
          </a:bodyPr>
          <a:lstStyle>
            <a:lvl1pPr lvl="0" rtl="0">
              <a:spcBef>
                <a:spcPts val="0"/>
              </a:spcBef>
              <a:spcAft>
                <a:spcPts val="0"/>
              </a:spcAft>
              <a:buSzPts val="5400"/>
              <a:buNone/>
              <a:defRPr sz="7200"/>
            </a:lvl1pPr>
            <a:lvl2pPr lvl="1" rtl="0">
              <a:spcBef>
                <a:spcPts val="0"/>
              </a:spcBef>
              <a:spcAft>
                <a:spcPts val="0"/>
              </a:spcAft>
              <a:buSzPts val="5400"/>
              <a:buNone/>
              <a:defRPr sz="7200"/>
            </a:lvl2pPr>
            <a:lvl3pPr lvl="2" rtl="0">
              <a:spcBef>
                <a:spcPts val="0"/>
              </a:spcBef>
              <a:spcAft>
                <a:spcPts val="0"/>
              </a:spcAft>
              <a:buSzPts val="5400"/>
              <a:buNone/>
              <a:defRPr sz="7200"/>
            </a:lvl3pPr>
            <a:lvl4pPr lvl="3" rtl="0">
              <a:spcBef>
                <a:spcPts val="0"/>
              </a:spcBef>
              <a:spcAft>
                <a:spcPts val="0"/>
              </a:spcAft>
              <a:buSzPts val="5400"/>
              <a:buNone/>
              <a:defRPr sz="7200"/>
            </a:lvl4pPr>
            <a:lvl5pPr lvl="4" rtl="0">
              <a:spcBef>
                <a:spcPts val="0"/>
              </a:spcBef>
              <a:spcAft>
                <a:spcPts val="0"/>
              </a:spcAft>
              <a:buSzPts val="5400"/>
              <a:buNone/>
              <a:defRPr sz="7200"/>
            </a:lvl5pPr>
            <a:lvl6pPr lvl="5" rtl="0">
              <a:spcBef>
                <a:spcPts val="0"/>
              </a:spcBef>
              <a:spcAft>
                <a:spcPts val="0"/>
              </a:spcAft>
              <a:buSzPts val="5400"/>
              <a:buNone/>
              <a:defRPr sz="7200"/>
            </a:lvl6pPr>
            <a:lvl7pPr lvl="6" rtl="0">
              <a:spcBef>
                <a:spcPts val="0"/>
              </a:spcBef>
              <a:spcAft>
                <a:spcPts val="0"/>
              </a:spcAft>
              <a:buSzPts val="5400"/>
              <a:buNone/>
              <a:defRPr sz="7200"/>
            </a:lvl7pPr>
            <a:lvl8pPr lvl="7" rtl="0">
              <a:spcBef>
                <a:spcPts val="0"/>
              </a:spcBef>
              <a:spcAft>
                <a:spcPts val="0"/>
              </a:spcAft>
              <a:buSzPts val="5400"/>
              <a:buNone/>
              <a:defRPr sz="7200"/>
            </a:lvl8pPr>
            <a:lvl9pPr lvl="8" rtl="0">
              <a:spcBef>
                <a:spcPts val="0"/>
              </a:spcBef>
              <a:spcAft>
                <a:spcPts val="0"/>
              </a:spcAft>
              <a:buSzPts val="5400"/>
              <a:buNone/>
              <a:defRPr sz="7200"/>
            </a:lvl9pPr>
          </a:lstStyle>
          <a:p>
            <a:endParaRPr/>
          </a:p>
        </p:txBody>
      </p:sp>
    </p:spTree>
    <p:extLst>
      <p:ext uri="{BB962C8B-B14F-4D97-AF65-F5344CB8AC3E}">
        <p14:creationId xmlns:p14="http://schemas.microsoft.com/office/powerpoint/2010/main" val="37005712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4DE248C-07F7-42E3-8283-42E2516C9C01}" type="datetimeFigureOut">
              <a:rPr lang="es-PE" smtClean="0"/>
              <a:t>vie. 17/07/2020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7E7A949-8724-4359-B1D9-7A7E33D7FB1B}" type="slidenum">
              <a:rPr lang="es-PE" smtClean="0"/>
              <a:t>‹Nº›</a:t>
            </a:fld>
            <a:endParaRPr lang="es-PE"/>
          </a:p>
        </p:txBody>
      </p:sp>
    </p:spTree>
    <p:extLst>
      <p:ext uri="{BB962C8B-B14F-4D97-AF65-F5344CB8AC3E}">
        <p14:creationId xmlns:p14="http://schemas.microsoft.com/office/powerpoint/2010/main" val="3862078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84DE248C-07F7-42E3-8283-42E2516C9C01}" type="datetimeFigureOut">
              <a:rPr lang="es-PE" smtClean="0"/>
              <a:t>vie. 17/07/2020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7E7A949-8724-4359-B1D9-7A7E33D7FB1B}" type="slidenum">
              <a:rPr lang="es-PE" smtClean="0"/>
              <a:t>‹Nº›</a:t>
            </a:fld>
            <a:endParaRPr lang="es-PE"/>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0465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84DE248C-07F7-42E3-8283-42E2516C9C01}" type="datetimeFigureOut">
              <a:rPr lang="es-PE" smtClean="0"/>
              <a:t>vie. 17/07/2020</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D7E7A949-8724-4359-B1D9-7A7E33D7FB1B}" type="slidenum">
              <a:rPr lang="es-PE" smtClean="0"/>
              <a:t>‹Nº›</a:t>
            </a:fld>
            <a:endParaRPr lang="es-PE"/>
          </a:p>
        </p:txBody>
      </p:sp>
    </p:spTree>
    <p:extLst>
      <p:ext uri="{BB962C8B-B14F-4D97-AF65-F5344CB8AC3E}">
        <p14:creationId xmlns:p14="http://schemas.microsoft.com/office/powerpoint/2010/main" val="1307331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84DE248C-07F7-42E3-8283-42E2516C9C01}" type="datetimeFigureOut">
              <a:rPr lang="es-PE" smtClean="0"/>
              <a:t>vie. 17/07/2020</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D7E7A949-8724-4359-B1D9-7A7E33D7FB1B}" type="slidenum">
              <a:rPr lang="es-PE" smtClean="0"/>
              <a:t>‹Nº›</a:t>
            </a:fld>
            <a:endParaRPr lang="es-PE"/>
          </a:p>
        </p:txBody>
      </p:sp>
    </p:spTree>
    <p:extLst>
      <p:ext uri="{BB962C8B-B14F-4D97-AF65-F5344CB8AC3E}">
        <p14:creationId xmlns:p14="http://schemas.microsoft.com/office/powerpoint/2010/main" val="2008535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84DE248C-07F7-42E3-8283-42E2516C9C01}" type="datetimeFigureOut">
              <a:rPr lang="es-PE" smtClean="0"/>
              <a:t>vie. 17/07/2020</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D7E7A949-8724-4359-B1D9-7A7E33D7FB1B}" type="slidenum">
              <a:rPr lang="es-PE" smtClean="0"/>
              <a:t>‹Nº›</a:t>
            </a:fld>
            <a:endParaRPr lang="es-PE"/>
          </a:p>
        </p:txBody>
      </p:sp>
    </p:spTree>
    <p:extLst>
      <p:ext uri="{BB962C8B-B14F-4D97-AF65-F5344CB8AC3E}">
        <p14:creationId xmlns:p14="http://schemas.microsoft.com/office/powerpoint/2010/main" val="38845083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4DE248C-07F7-42E3-8283-42E2516C9C01}" type="datetimeFigureOut">
              <a:rPr lang="es-PE" smtClean="0"/>
              <a:t>vie. 17/07/2020</a:t>
            </a:fld>
            <a:endParaRPr lang="es-PE"/>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s-PE"/>
          </a:p>
        </p:txBody>
      </p:sp>
      <p:sp>
        <p:nvSpPr>
          <p:cNvPr id="9" name="Slide Number Placeholder 8"/>
          <p:cNvSpPr>
            <a:spLocks noGrp="1"/>
          </p:cNvSpPr>
          <p:nvPr>
            <p:ph type="sldNum" sz="quarter" idx="12"/>
          </p:nvPr>
        </p:nvSpPr>
        <p:spPr/>
        <p:txBody>
          <a:bodyPr/>
          <a:lstStyle/>
          <a:p>
            <a:fld id="{D7E7A949-8724-4359-B1D9-7A7E33D7FB1B}" type="slidenum">
              <a:rPr lang="es-PE" smtClean="0"/>
              <a:t>‹Nº›</a:t>
            </a:fld>
            <a:endParaRPr lang="es-PE"/>
          </a:p>
        </p:txBody>
      </p:sp>
    </p:spTree>
    <p:extLst>
      <p:ext uri="{BB962C8B-B14F-4D97-AF65-F5344CB8AC3E}">
        <p14:creationId xmlns:p14="http://schemas.microsoft.com/office/powerpoint/2010/main" val="1393287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4DE248C-07F7-42E3-8283-42E2516C9C01}" type="datetimeFigureOut">
              <a:rPr lang="es-PE" smtClean="0"/>
              <a:t>vie. 17/07/2020</a:t>
            </a:fld>
            <a:endParaRPr lang="es-PE"/>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s-PE"/>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7E7A949-8724-4359-B1D9-7A7E33D7FB1B}" type="slidenum">
              <a:rPr lang="es-PE" smtClean="0"/>
              <a:t>‹Nº›</a:t>
            </a:fld>
            <a:endParaRPr lang="es-PE"/>
          </a:p>
        </p:txBody>
      </p:sp>
    </p:spTree>
    <p:extLst>
      <p:ext uri="{BB962C8B-B14F-4D97-AF65-F5344CB8AC3E}">
        <p14:creationId xmlns:p14="http://schemas.microsoft.com/office/powerpoint/2010/main" val="573290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84DE248C-07F7-42E3-8283-42E2516C9C01}" type="datetimeFigureOut">
              <a:rPr lang="es-PE" smtClean="0"/>
              <a:t>vie. 17/07/2020</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D7E7A949-8724-4359-B1D9-7A7E33D7FB1B}" type="slidenum">
              <a:rPr lang="es-PE" smtClean="0"/>
              <a:t>‹Nº›</a:t>
            </a:fld>
            <a:endParaRPr lang="es-PE"/>
          </a:p>
        </p:txBody>
      </p:sp>
    </p:spTree>
    <p:extLst>
      <p:ext uri="{BB962C8B-B14F-4D97-AF65-F5344CB8AC3E}">
        <p14:creationId xmlns:p14="http://schemas.microsoft.com/office/powerpoint/2010/main" val="629408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84DE248C-07F7-42E3-8283-42E2516C9C01}" type="datetimeFigureOut">
              <a:rPr lang="es-PE" smtClean="0"/>
              <a:t>vie. 17/07/2020</a:t>
            </a:fld>
            <a:endParaRPr lang="es-PE"/>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s-PE"/>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7E7A949-8724-4359-B1D9-7A7E33D7FB1B}" type="slidenum">
              <a:rPr lang="es-PE" smtClean="0"/>
              <a:t>‹Nº›</a:t>
            </a:fld>
            <a:endParaRPr lang="es-PE"/>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8928527"/>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7.jpe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jpe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9.jpe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emf"/><Relationship Id="rId4" Type="http://schemas.openxmlformats.org/officeDocument/2006/relationships/image" Target="../media/image12.emf"/></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slide" Target="slide2.xml"/><Relationship Id="rId4" Type="http://schemas.openxmlformats.org/officeDocument/2006/relationships/image" Target="../media/image18.emf"/></Relationships>
</file>

<file path=ppt/slides/_rels/slide2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9.jpe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8.xml"/><Relationship Id="rId4" Type="http://schemas.openxmlformats.org/officeDocument/2006/relationships/image" Target="../media/image4.jpg"/></Relationships>
</file>

<file path=ppt/slides/_rels/slide3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0.jpe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8.xml"/><Relationship Id="rId4" Type="http://schemas.openxmlformats.org/officeDocument/2006/relationships/image" Target="../media/image21.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5.pn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jpeg"/><Relationship Id="rId1" Type="http://schemas.openxmlformats.org/officeDocument/2006/relationships/slideLayout" Target="../slideLayouts/slideLayout8.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822F56-3E99-476A-8691-3C1D0F02363D}"/>
              </a:ext>
            </a:extLst>
          </p:cNvPr>
          <p:cNvSpPr>
            <a:spLocks noGrp="1"/>
          </p:cNvSpPr>
          <p:nvPr>
            <p:ph type="title"/>
          </p:nvPr>
        </p:nvSpPr>
        <p:spPr>
          <a:xfrm>
            <a:off x="632331" y="5225749"/>
            <a:ext cx="10113264" cy="822960"/>
          </a:xfrm>
        </p:spPr>
        <p:txBody>
          <a:bodyPr/>
          <a:lstStyle/>
          <a:p>
            <a:r>
              <a:rPr lang="es-ES" dirty="0"/>
              <a:t>Oficina Regional de Formulación y Evaluación de Inversiones </a:t>
            </a:r>
            <a:endParaRPr lang="es-PE" dirty="0"/>
          </a:p>
        </p:txBody>
      </p:sp>
      <p:sp>
        <p:nvSpPr>
          <p:cNvPr id="4" name="Marcador de texto 3">
            <a:extLst>
              <a:ext uri="{FF2B5EF4-FFF2-40B4-BE49-F238E27FC236}">
                <a16:creationId xmlns:a16="http://schemas.microsoft.com/office/drawing/2014/main" id="{A2EB009D-EAC7-49F9-BA06-28FB8637F860}"/>
              </a:ext>
            </a:extLst>
          </p:cNvPr>
          <p:cNvSpPr>
            <a:spLocks noGrp="1"/>
          </p:cNvSpPr>
          <p:nvPr>
            <p:ph type="body" sz="half" idx="2"/>
          </p:nvPr>
        </p:nvSpPr>
        <p:spPr>
          <a:xfrm>
            <a:off x="5076838" y="5611268"/>
            <a:ext cx="2038323" cy="1123265"/>
          </a:xfrm>
        </p:spPr>
        <p:txBody>
          <a:bodyPr anchor="ctr">
            <a:normAutofit/>
          </a:bodyPr>
          <a:lstStyle/>
          <a:p>
            <a:r>
              <a:rPr lang="es-ES" sz="4800" b="1" dirty="0"/>
              <a:t>ORFEI</a:t>
            </a:r>
            <a:endParaRPr lang="es-PE" sz="4800" b="1" dirty="0"/>
          </a:p>
        </p:txBody>
      </p:sp>
      <p:sp>
        <p:nvSpPr>
          <p:cNvPr id="6" name="CuadroTexto 5">
            <a:extLst>
              <a:ext uri="{FF2B5EF4-FFF2-40B4-BE49-F238E27FC236}">
                <a16:creationId xmlns:a16="http://schemas.microsoft.com/office/drawing/2014/main" id="{768EBFD7-5FC2-4A48-907C-BCCBEE33A7CA}"/>
              </a:ext>
            </a:extLst>
          </p:cNvPr>
          <p:cNvSpPr txBox="1"/>
          <p:nvPr/>
        </p:nvSpPr>
        <p:spPr>
          <a:xfrm>
            <a:off x="9285876" y="362673"/>
            <a:ext cx="2893242" cy="1569660"/>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es-ES" sz="3200" dirty="0">
                <a:ln w="0"/>
                <a:solidFill>
                  <a:schemeClr val="accent1"/>
                </a:solidFill>
                <a:effectLst>
                  <a:outerShdw blurRad="38100" dist="25400" dir="5400000" algn="ctr" rotWithShape="0">
                    <a:srgbClr val="6E747A">
                      <a:alpha val="43000"/>
                    </a:srgbClr>
                  </a:outerShdw>
                </a:effectLst>
              </a:rPr>
              <a:t>Gobierno Regional de Apurímac</a:t>
            </a:r>
            <a:endParaRPr lang="es-PE" sz="3200" dirty="0">
              <a:ln w="0"/>
              <a:solidFill>
                <a:schemeClr val="accent1"/>
              </a:solidFill>
              <a:effectLst>
                <a:outerShdw blurRad="38100" dist="25400" dir="5400000" algn="ctr" rotWithShape="0">
                  <a:srgbClr val="6E747A">
                    <a:alpha val="43000"/>
                  </a:srgbClr>
                </a:outerShdw>
              </a:effectLst>
            </a:endParaRPr>
          </a:p>
        </p:txBody>
      </p:sp>
      <p:pic>
        <p:nvPicPr>
          <p:cNvPr id="8" name="Picture 2" descr="Resultado de imagen para GOBIERNO REGIONAL DE APURIMAC">
            <a:extLst>
              <a:ext uri="{FF2B5EF4-FFF2-40B4-BE49-F238E27FC236}">
                <a16:creationId xmlns:a16="http://schemas.microsoft.com/office/drawing/2014/main" id="{6734D16A-DC4A-48B1-B32C-72B57BD8E34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033701" y="2030919"/>
            <a:ext cx="1423788" cy="1558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CuadroTexto 6">
            <a:extLst>
              <a:ext uri="{FF2B5EF4-FFF2-40B4-BE49-F238E27FC236}">
                <a16:creationId xmlns:a16="http://schemas.microsoft.com/office/drawing/2014/main" id="{81637941-86BF-4EAB-9477-04A0791F2B35}"/>
              </a:ext>
            </a:extLst>
          </p:cNvPr>
          <p:cNvSpPr txBox="1"/>
          <p:nvPr/>
        </p:nvSpPr>
        <p:spPr>
          <a:xfrm>
            <a:off x="9385236" y="4221991"/>
            <a:ext cx="2694520" cy="307777"/>
          </a:xfrm>
          <a:prstGeom prst="rect">
            <a:avLst/>
          </a:prstGeom>
          <a:noFill/>
        </p:spPr>
        <p:txBody>
          <a:bodyPr wrap="none" rtlCol="0">
            <a:spAutoFit/>
          </a:bodyPr>
          <a:lstStyle/>
          <a:p>
            <a:r>
              <a:rPr lang="es-ES" sz="1400" dirty="0"/>
              <a:t>Ing. Juan F. Cisneros </a:t>
            </a:r>
            <a:r>
              <a:rPr lang="es-ES" sz="1400" dirty="0" err="1"/>
              <a:t>Sullcahuaman</a:t>
            </a:r>
            <a:endParaRPr lang="es-PE" sz="1400" dirty="0"/>
          </a:p>
        </p:txBody>
      </p:sp>
      <p:sp>
        <p:nvSpPr>
          <p:cNvPr id="10" name="CuadroTexto 9">
            <a:extLst>
              <a:ext uri="{FF2B5EF4-FFF2-40B4-BE49-F238E27FC236}">
                <a16:creationId xmlns:a16="http://schemas.microsoft.com/office/drawing/2014/main" id="{1D76A2CA-C625-4216-BDCA-99DD242F6451}"/>
              </a:ext>
            </a:extLst>
          </p:cNvPr>
          <p:cNvSpPr txBox="1"/>
          <p:nvPr/>
        </p:nvSpPr>
        <p:spPr>
          <a:xfrm>
            <a:off x="9367950" y="4562929"/>
            <a:ext cx="778483" cy="307777"/>
          </a:xfrm>
          <a:prstGeom prst="rect">
            <a:avLst/>
          </a:prstGeom>
          <a:noFill/>
        </p:spPr>
        <p:txBody>
          <a:bodyPr wrap="none" rtlCol="0">
            <a:spAutoFit/>
          </a:bodyPr>
          <a:lstStyle/>
          <a:p>
            <a:r>
              <a:rPr lang="es-ES" sz="1400" dirty="0"/>
              <a:t>Director</a:t>
            </a:r>
            <a:endParaRPr lang="es-PE" sz="1400" dirty="0"/>
          </a:p>
        </p:txBody>
      </p:sp>
      <p:sp>
        <p:nvSpPr>
          <p:cNvPr id="3" name="Triángulo isósceles 2">
            <a:extLst>
              <a:ext uri="{FF2B5EF4-FFF2-40B4-BE49-F238E27FC236}">
                <a16:creationId xmlns:a16="http://schemas.microsoft.com/office/drawing/2014/main" id="{65709882-73EF-46C4-9DE4-7089CD4893DF}"/>
              </a:ext>
            </a:extLst>
          </p:cNvPr>
          <p:cNvSpPr/>
          <p:nvPr/>
        </p:nvSpPr>
        <p:spPr>
          <a:xfrm>
            <a:off x="2308932" y="786885"/>
            <a:ext cx="3084162" cy="11109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5" name="Rectángulo 4">
            <a:extLst>
              <a:ext uri="{FF2B5EF4-FFF2-40B4-BE49-F238E27FC236}">
                <a16:creationId xmlns:a16="http://schemas.microsoft.com/office/drawing/2014/main" id="{BA64FA60-9A3C-46C1-AF7C-3133EFED934A}"/>
              </a:ext>
            </a:extLst>
          </p:cNvPr>
          <p:cNvSpPr/>
          <p:nvPr/>
        </p:nvSpPr>
        <p:spPr>
          <a:xfrm>
            <a:off x="1978110" y="3871076"/>
            <a:ext cx="3767527"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9" name="Rectángulo 8">
            <a:extLst>
              <a:ext uri="{FF2B5EF4-FFF2-40B4-BE49-F238E27FC236}">
                <a16:creationId xmlns:a16="http://schemas.microsoft.com/office/drawing/2014/main" id="{7C482AB2-07EA-403A-B16E-BEEA0925B881}"/>
              </a:ext>
            </a:extLst>
          </p:cNvPr>
          <p:cNvSpPr/>
          <p:nvPr/>
        </p:nvSpPr>
        <p:spPr>
          <a:xfrm>
            <a:off x="2072032" y="3702202"/>
            <a:ext cx="3579685"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Rectángulo 11">
            <a:extLst>
              <a:ext uri="{FF2B5EF4-FFF2-40B4-BE49-F238E27FC236}">
                <a16:creationId xmlns:a16="http://schemas.microsoft.com/office/drawing/2014/main" id="{53D5089C-4385-4D49-801F-0F2A8F598904}"/>
              </a:ext>
            </a:extLst>
          </p:cNvPr>
          <p:cNvSpPr/>
          <p:nvPr/>
        </p:nvSpPr>
        <p:spPr>
          <a:xfrm>
            <a:off x="2226909" y="3528165"/>
            <a:ext cx="3269931"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4" name="Rectángulo 13">
            <a:extLst>
              <a:ext uri="{FF2B5EF4-FFF2-40B4-BE49-F238E27FC236}">
                <a16:creationId xmlns:a16="http://schemas.microsoft.com/office/drawing/2014/main" id="{465EBFE1-CC7D-4718-A5F8-1C8CBB6D0FE2}"/>
              </a:ext>
            </a:extLst>
          </p:cNvPr>
          <p:cNvSpPr/>
          <p:nvPr/>
        </p:nvSpPr>
        <p:spPr>
          <a:xfrm>
            <a:off x="2636364" y="1983905"/>
            <a:ext cx="108488" cy="14357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5" name="Rectángulo 14">
            <a:extLst>
              <a:ext uri="{FF2B5EF4-FFF2-40B4-BE49-F238E27FC236}">
                <a16:creationId xmlns:a16="http://schemas.microsoft.com/office/drawing/2014/main" id="{0BDEC35D-8D51-4AF3-80B8-4FD0917426EE}"/>
              </a:ext>
            </a:extLst>
          </p:cNvPr>
          <p:cNvSpPr/>
          <p:nvPr/>
        </p:nvSpPr>
        <p:spPr>
          <a:xfrm>
            <a:off x="3098730" y="1996823"/>
            <a:ext cx="108488" cy="14357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7" name="Rectángulo 16">
            <a:extLst>
              <a:ext uri="{FF2B5EF4-FFF2-40B4-BE49-F238E27FC236}">
                <a16:creationId xmlns:a16="http://schemas.microsoft.com/office/drawing/2014/main" id="{6436AD9F-C4F5-4C2F-A50B-059AB3F9C641}"/>
              </a:ext>
            </a:extLst>
          </p:cNvPr>
          <p:cNvSpPr/>
          <p:nvPr/>
        </p:nvSpPr>
        <p:spPr>
          <a:xfrm>
            <a:off x="3548181" y="1996823"/>
            <a:ext cx="108488" cy="14357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9" name="Rectángulo 18">
            <a:extLst>
              <a:ext uri="{FF2B5EF4-FFF2-40B4-BE49-F238E27FC236}">
                <a16:creationId xmlns:a16="http://schemas.microsoft.com/office/drawing/2014/main" id="{3A5B8B13-F55B-4CB7-BD07-8CE4958F2B2C}"/>
              </a:ext>
            </a:extLst>
          </p:cNvPr>
          <p:cNvSpPr/>
          <p:nvPr/>
        </p:nvSpPr>
        <p:spPr>
          <a:xfrm>
            <a:off x="4041547" y="1983904"/>
            <a:ext cx="108488" cy="14357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1" name="Rectángulo 20">
            <a:extLst>
              <a:ext uri="{FF2B5EF4-FFF2-40B4-BE49-F238E27FC236}">
                <a16:creationId xmlns:a16="http://schemas.microsoft.com/office/drawing/2014/main" id="{A93E74C2-12C7-41A8-BB8C-7A3700AD4B2D}"/>
              </a:ext>
            </a:extLst>
          </p:cNvPr>
          <p:cNvSpPr/>
          <p:nvPr/>
        </p:nvSpPr>
        <p:spPr>
          <a:xfrm>
            <a:off x="5029256" y="1981932"/>
            <a:ext cx="108488" cy="14357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3" name="Rectángulo 22">
            <a:extLst>
              <a:ext uri="{FF2B5EF4-FFF2-40B4-BE49-F238E27FC236}">
                <a16:creationId xmlns:a16="http://schemas.microsoft.com/office/drawing/2014/main" id="{7E24516D-18C6-4030-A679-B2F73075D8D6}"/>
              </a:ext>
            </a:extLst>
          </p:cNvPr>
          <p:cNvSpPr/>
          <p:nvPr/>
        </p:nvSpPr>
        <p:spPr>
          <a:xfrm>
            <a:off x="4549129" y="1981932"/>
            <a:ext cx="108488" cy="14357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5" name="CuadroTexto 24">
            <a:extLst>
              <a:ext uri="{FF2B5EF4-FFF2-40B4-BE49-F238E27FC236}">
                <a16:creationId xmlns:a16="http://schemas.microsoft.com/office/drawing/2014/main" id="{3C000A74-DC06-4274-BD45-955E6695C6A5}"/>
              </a:ext>
            </a:extLst>
          </p:cNvPr>
          <p:cNvSpPr txBox="1"/>
          <p:nvPr/>
        </p:nvSpPr>
        <p:spPr>
          <a:xfrm>
            <a:off x="6564465" y="3102037"/>
            <a:ext cx="1627433" cy="1200329"/>
          </a:xfrm>
          <a:prstGeom prst="rect">
            <a:avLst/>
          </a:prstGeom>
          <a:noFill/>
        </p:spPr>
        <p:txBody>
          <a:bodyPr wrap="none" rtlCol="0">
            <a:spAutoFit/>
          </a:bodyPr>
          <a:lstStyle/>
          <a:p>
            <a:pPr algn="ctr"/>
            <a:r>
              <a:rPr lang="es-PE" b="1" dirty="0"/>
              <a:t>Fase</a:t>
            </a:r>
          </a:p>
          <a:p>
            <a:pPr algn="ctr"/>
            <a:r>
              <a:rPr lang="es-PE" dirty="0"/>
              <a:t>Elaboración de </a:t>
            </a:r>
          </a:p>
          <a:p>
            <a:pPr algn="ctr"/>
            <a:r>
              <a:rPr lang="es-PE" dirty="0"/>
              <a:t>Estudios de </a:t>
            </a:r>
          </a:p>
          <a:p>
            <a:pPr algn="ctr"/>
            <a:r>
              <a:rPr lang="es-PE" dirty="0"/>
              <a:t>Pre Inversión</a:t>
            </a:r>
          </a:p>
        </p:txBody>
      </p:sp>
      <p:sp>
        <p:nvSpPr>
          <p:cNvPr id="26" name="CuadroTexto 25">
            <a:extLst>
              <a:ext uri="{FF2B5EF4-FFF2-40B4-BE49-F238E27FC236}">
                <a16:creationId xmlns:a16="http://schemas.microsoft.com/office/drawing/2014/main" id="{92314E2B-8DA2-43EF-AE77-73422C73EC82}"/>
              </a:ext>
            </a:extLst>
          </p:cNvPr>
          <p:cNvSpPr txBox="1"/>
          <p:nvPr/>
        </p:nvSpPr>
        <p:spPr>
          <a:xfrm>
            <a:off x="6559396" y="1546511"/>
            <a:ext cx="1423788" cy="923330"/>
          </a:xfrm>
          <a:prstGeom prst="rect">
            <a:avLst/>
          </a:prstGeom>
          <a:noFill/>
        </p:spPr>
        <p:txBody>
          <a:bodyPr wrap="none" rtlCol="0">
            <a:spAutoFit/>
          </a:bodyPr>
          <a:lstStyle/>
          <a:p>
            <a:pPr algn="ctr"/>
            <a:r>
              <a:rPr lang="es-PE" b="1" dirty="0"/>
              <a:t>Fase</a:t>
            </a:r>
          </a:p>
          <a:p>
            <a:pPr algn="ctr"/>
            <a:r>
              <a:rPr lang="es-PE" dirty="0"/>
              <a:t>Ejecución de </a:t>
            </a:r>
          </a:p>
          <a:p>
            <a:pPr algn="ctr"/>
            <a:r>
              <a:rPr lang="es-PE" dirty="0"/>
              <a:t>Inversiones</a:t>
            </a:r>
          </a:p>
        </p:txBody>
      </p:sp>
      <p:sp>
        <p:nvSpPr>
          <p:cNvPr id="29" name="Cerrar llave 28">
            <a:extLst>
              <a:ext uri="{FF2B5EF4-FFF2-40B4-BE49-F238E27FC236}">
                <a16:creationId xmlns:a16="http://schemas.microsoft.com/office/drawing/2014/main" id="{BBBE13BF-50B2-49FE-BB29-AC5B28FD054F}"/>
              </a:ext>
            </a:extLst>
          </p:cNvPr>
          <p:cNvSpPr/>
          <p:nvPr/>
        </p:nvSpPr>
        <p:spPr>
          <a:xfrm>
            <a:off x="6097030" y="710657"/>
            <a:ext cx="341436" cy="256714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
        <p:nvSpPr>
          <p:cNvPr id="30" name="Cerrar llave 29">
            <a:extLst>
              <a:ext uri="{FF2B5EF4-FFF2-40B4-BE49-F238E27FC236}">
                <a16:creationId xmlns:a16="http://schemas.microsoft.com/office/drawing/2014/main" id="{3FE0949C-0D6D-41FA-8395-9F401CB5BD4A}"/>
              </a:ext>
            </a:extLst>
          </p:cNvPr>
          <p:cNvSpPr/>
          <p:nvPr/>
        </p:nvSpPr>
        <p:spPr>
          <a:xfrm>
            <a:off x="6130515" y="3417647"/>
            <a:ext cx="279073" cy="56911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PE"/>
          </a:p>
        </p:txBody>
      </p:sp>
    </p:spTree>
    <p:extLst>
      <p:ext uri="{BB962C8B-B14F-4D97-AF65-F5344CB8AC3E}">
        <p14:creationId xmlns:p14="http://schemas.microsoft.com/office/powerpoint/2010/main" val="15682987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3">
            <a:extLst>
              <a:ext uri="{FF2B5EF4-FFF2-40B4-BE49-F238E27FC236}">
                <a16:creationId xmlns:a16="http://schemas.microsoft.com/office/drawing/2014/main" id="{DC31C518-627B-49DA-978B-33ADE33B497B}"/>
              </a:ext>
            </a:extLst>
          </p:cNvPr>
          <p:cNvSpPr txBox="1">
            <a:spLocks/>
          </p:cNvSpPr>
          <p:nvPr/>
        </p:nvSpPr>
        <p:spPr>
          <a:xfrm>
            <a:off x="766416" y="481574"/>
            <a:ext cx="10562741"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32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Proyectos</a:t>
            </a:r>
            <a:r>
              <a:rPr lang="es-MX" sz="3733" dirty="0">
                <a:solidFill>
                  <a:schemeClr val="tx1"/>
                </a:solidFill>
                <a:effectLst>
                  <a:outerShdw blurRad="38100" dist="38100" dir="2700000" algn="tl">
                    <a:srgbClr val="000000">
                      <a:alpha val="43137"/>
                    </a:srgbClr>
                  </a:outerShdw>
                </a:effectLst>
              </a:rPr>
              <a:t> </a:t>
            </a:r>
            <a:r>
              <a:rPr lang="es-MX" sz="32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de</a:t>
            </a:r>
            <a:r>
              <a:rPr lang="es-MX" sz="3733" dirty="0">
                <a:solidFill>
                  <a:schemeClr val="tx1"/>
                </a:solidFill>
                <a:effectLst>
                  <a:outerShdw blurRad="38100" dist="38100" dir="2700000" algn="tl">
                    <a:srgbClr val="000000">
                      <a:alpha val="43137"/>
                    </a:srgbClr>
                  </a:outerShdw>
                </a:effectLst>
              </a:rPr>
              <a:t> </a:t>
            </a:r>
            <a:r>
              <a:rPr lang="es-MX" sz="32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Inversión</a:t>
            </a:r>
            <a:r>
              <a:rPr lang="es-MX" sz="3733" dirty="0">
                <a:solidFill>
                  <a:schemeClr val="tx1"/>
                </a:solidFill>
                <a:effectLst>
                  <a:outerShdw blurRad="38100" dist="38100" dir="2700000" algn="tl">
                    <a:srgbClr val="000000">
                      <a:alpha val="43137"/>
                    </a:srgbClr>
                  </a:outerShdw>
                </a:effectLst>
              </a:rPr>
              <a:t> </a:t>
            </a:r>
            <a:r>
              <a:rPr lang="es-MX" sz="32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EN FORMULACION </a:t>
            </a:r>
            <a:r>
              <a:rPr lang="es-MX" sz="3733" dirty="0">
                <a:solidFill>
                  <a:schemeClr val="tx1"/>
                </a:solidFill>
                <a:effectLst>
                  <a:outerShdw blurRad="38100" dist="38100" dir="2700000" algn="tl">
                    <a:srgbClr val="000000">
                      <a:alpha val="43137"/>
                    </a:srgbClr>
                  </a:outerShdw>
                </a:effectLst>
              </a:rPr>
              <a:t>– </a:t>
            </a:r>
            <a:r>
              <a:rPr lang="es-MX" sz="32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2020</a:t>
            </a:r>
          </a:p>
        </p:txBody>
      </p:sp>
      <p:graphicFrame>
        <p:nvGraphicFramePr>
          <p:cNvPr id="5" name="Tabla 4">
            <a:extLst>
              <a:ext uri="{FF2B5EF4-FFF2-40B4-BE49-F238E27FC236}">
                <a16:creationId xmlns:a16="http://schemas.microsoft.com/office/drawing/2014/main" id="{917DFF7C-446E-4D80-8173-5F14D4D154CB}"/>
              </a:ext>
            </a:extLst>
          </p:cNvPr>
          <p:cNvGraphicFramePr>
            <a:graphicFrameLocks noGrp="1"/>
          </p:cNvGraphicFramePr>
          <p:nvPr>
            <p:extLst>
              <p:ext uri="{D42A27DB-BD31-4B8C-83A1-F6EECF244321}">
                <p14:modId xmlns:p14="http://schemas.microsoft.com/office/powerpoint/2010/main" val="1646601214"/>
              </p:ext>
            </p:extLst>
          </p:nvPr>
        </p:nvGraphicFramePr>
        <p:xfrm>
          <a:off x="533843" y="1863776"/>
          <a:ext cx="11399852" cy="2878228"/>
        </p:xfrm>
        <a:graphic>
          <a:graphicData uri="http://schemas.openxmlformats.org/drawingml/2006/table">
            <a:tbl>
              <a:tblPr>
                <a:tableStyleId>{E8B1032C-EA38-4F05-BA0D-38AFFFC7BED3}</a:tableStyleId>
              </a:tblPr>
              <a:tblGrid>
                <a:gridCol w="438304">
                  <a:extLst>
                    <a:ext uri="{9D8B030D-6E8A-4147-A177-3AD203B41FA5}">
                      <a16:colId xmlns:a16="http://schemas.microsoft.com/office/drawing/2014/main" val="3935348018"/>
                    </a:ext>
                  </a:extLst>
                </a:gridCol>
                <a:gridCol w="763924">
                  <a:extLst>
                    <a:ext uri="{9D8B030D-6E8A-4147-A177-3AD203B41FA5}">
                      <a16:colId xmlns:a16="http://schemas.microsoft.com/office/drawing/2014/main" val="666123856"/>
                    </a:ext>
                  </a:extLst>
                </a:gridCol>
                <a:gridCol w="5656620">
                  <a:extLst>
                    <a:ext uri="{9D8B030D-6E8A-4147-A177-3AD203B41FA5}">
                      <a16:colId xmlns:a16="http://schemas.microsoft.com/office/drawing/2014/main" val="2585390242"/>
                    </a:ext>
                  </a:extLst>
                </a:gridCol>
                <a:gridCol w="914401">
                  <a:extLst>
                    <a:ext uri="{9D8B030D-6E8A-4147-A177-3AD203B41FA5}">
                      <a16:colId xmlns:a16="http://schemas.microsoft.com/office/drawing/2014/main" val="2208528637"/>
                    </a:ext>
                  </a:extLst>
                </a:gridCol>
                <a:gridCol w="1162372">
                  <a:extLst>
                    <a:ext uri="{9D8B030D-6E8A-4147-A177-3AD203B41FA5}">
                      <a16:colId xmlns:a16="http://schemas.microsoft.com/office/drawing/2014/main" val="2702131160"/>
                    </a:ext>
                  </a:extLst>
                </a:gridCol>
                <a:gridCol w="2464231">
                  <a:extLst>
                    <a:ext uri="{9D8B030D-6E8A-4147-A177-3AD203B41FA5}">
                      <a16:colId xmlns:a16="http://schemas.microsoft.com/office/drawing/2014/main" val="2022521297"/>
                    </a:ext>
                  </a:extLst>
                </a:gridCol>
              </a:tblGrid>
              <a:tr h="503700">
                <a:tc>
                  <a:txBody>
                    <a:bodyPr/>
                    <a:lstStyle/>
                    <a:p>
                      <a:pPr algn="ctr" rtl="0" fontAlgn="ctr"/>
                      <a:r>
                        <a:rPr lang="es-PE" sz="1200" b="1" u="none" strike="noStrike" dirty="0" err="1">
                          <a:solidFill>
                            <a:schemeClr val="tx1"/>
                          </a:solidFill>
                          <a:effectLst/>
                        </a:rPr>
                        <a:t>N°</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200" b="1" u="none" strike="noStrike" dirty="0">
                          <a:solidFill>
                            <a:schemeClr val="tx1"/>
                          </a:solidFill>
                          <a:effectLst/>
                        </a:rPr>
                        <a:t>CÓDIGO</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200" b="1" u="none" strike="noStrike" dirty="0">
                          <a:solidFill>
                            <a:schemeClr val="tx1"/>
                          </a:solidFill>
                          <a:effectLst/>
                        </a:rPr>
                        <a:t>NOMBRE DEL PROYECTO DE INVERSIÓN</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200" b="1" u="none" strike="noStrike" dirty="0">
                          <a:solidFill>
                            <a:schemeClr val="tx1"/>
                          </a:solidFill>
                          <a:effectLst/>
                        </a:rPr>
                        <a:t>MONTO DE INVERSIÓN S/</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200" b="1" u="none" strike="noStrike" dirty="0">
                          <a:solidFill>
                            <a:schemeClr val="tx1"/>
                          </a:solidFill>
                          <a:effectLst/>
                        </a:rPr>
                        <a:t>ALCANCE</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200" b="1" u="none" strike="noStrike" dirty="0">
                          <a:solidFill>
                            <a:schemeClr val="tx1"/>
                          </a:solidFill>
                          <a:effectLst/>
                        </a:rPr>
                        <a:t>OBSERVACIONES</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extLst>
                  <a:ext uri="{0D108BD9-81ED-4DB2-BD59-A6C34878D82A}">
                    <a16:rowId xmlns:a16="http://schemas.microsoft.com/office/drawing/2014/main" val="3320407961"/>
                  </a:ext>
                </a:extLst>
              </a:tr>
              <a:tr h="669553">
                <a:tc>
                  <a:txBody>
                    <a:bodyPr/>
                    <a:lstStyle/>
                    <a:p>
                      <a:pPr algn="ctr" fontAlgn="ctr"/>
                      <a:r>
                        <a:rPr lang="es-MX" sz="1200" b="0" i="0" u="none" strike="noStrike" dirty="0">
                          <a:solidFill>
                            <a:srgbClr val="000000"/>
                          </a:solidFill>
                          <a:effectLst/>
                          <a:latin typeface="Arial Narrow" panose="020B0606020202030204" pitchFamily="34" charset="0"/>
                        </a:rPr>
                        <a:t>1</a:t>
                      </a:r>
                      <a:endParaRPr lang="es-PE" sz="12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algn="ctr" rtl="0" fontAlgn="ctr"/>
                      <a:r>
                        <a:rPr lang="es-MX" sz="1200" dirty="0"/>
                        <a:t>2415904</a:t>
                      </a:r>
                    </a:p>
                    <a:p>
                      <a:pPr algn="ctr" rtl="0" fontAlgn="ctr"/>
                      <a:r>
                        <a:rPr lang="es-MX" sz="1200" b="0" i="0" u="none" strike="noStrike" dirty="0">
                          <a:solidFill>
                            <a:srgbClr val="000000"/>
                          </a:solidFill>
                          <a:effectLst/>
                          <a:latin typeface="Arial Narrow" panose="020B0606020202030204" pitchFamily="34" charset="0"/>
                        </a:rPr>
                        <a:t>CUI</a:t>
                      </a:r>
                      <a:endParaRPr lang="es-PE" sz="12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algn="l" fontAlgn="ctr"/>
                      <a:r>
                        <a:rPr lang="es-PE" sz="1200" b="0" dirty="0"/>
                        <a:t>MEJORAMIENTO Y AMPLIACIÓN DEL SERVICIO DE AGUA PARA RIEGO CON REPRESAMIENTO </a:t>
                      </a:r>
                      <a:r>
                        <a:rPr lang="es-PE" sz="1200" b="1" dirty="0"/>
                        <a:t>ANCAPARA/HATUNRUMIYOC </a:t>
                      </a:r>
                      <a:r>
                        <a:rPr lang="es-PE" sz="1200" b="0" dirty="0"/>
                        <a:t>EN LAS COMUNIDADES DE PUCA </a:t>
                      </a:r>
                      <a:r>
                        <a:rPr lang="es-PE" sz="1200" b="0" dirty="0" err="1"/>
                        <a:t>PUCA</a:t>
                      </a:r>
                      <a:r>
                        <a:rPr lang="es-PE" sz="1200" b="0" dirty="0"/>
                        <a:t>, PALMIRA, CCOCHUA, </a:t>
                      </a:r>
                      <a:r>
                        <a:rPr lang="es-PE" sz="1200" b="1" dirty="0"/>
                        <a:t>CURAHUASI</a:t>
                      </a:r>
                      <a:r>
                        <a:rPr lang="es-PE" sz="1200" b="0" dirty="0"/>
                        <a:t>, ASMAYACU, PISONAYPATA, TRANCAPATA, BACAS Y OCCORURO DEL DISTRITO DE CURAHUASI, PROVINCIA DE ABANCAY- REGIÓN APURÍMAC</a:t>
                      </a:r>
                      <a:endParaRPr lang="es-PE" sz="12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algn="ctr" rtl="0" fontAlgn="ctr"/>
                      <a:r>
                        <a:rPr lang="es-PE" sz="1200" b="0" i="0" u="none" strike="noStrike" dirty="0">
                          <a:solidFill>
                            <a:srgbClr val="000000"/>
                          </a:solidFill>
                          <a:effectLst/>
                          <a:latin typeface="Arial Narrow" panose="020B0606020202030204" pitchFamily="34" charset="0"/>
                        </a:rPr>
                        <a:t>-</a:t>
                      </a:r>
                    </a:p>
                  </a:txBody>
                  <a:tcPr marL="6772" marR="6772" marT="6772" marB="0" anchor="ctr"/>
                </a:tc>
                <a:tc>
                  <a:txBody>
                    <a:bodyPr/>
                    <a:lstStyle/>
                    <a:p>
                      <a:pPr algn="l" rtl="0" fontAlgn="ctr"/>
                      <a:r>
                        <a:rPr lang="es-MX" sz="1200" b="0" i="0" u="none" strike="noStrike" dirty="0">
                          <a:solidFill>
                            <a:srgbClr val="000000"/>
                          </a:solidFill>
                          <a:effectLst/>
                          <a:latin typeface="Arial Narrow" panose="020B0606020202030204" pitchFamily="34" charset="0"/>
                        </a:rPr>
                        <a:t>DISTRITO CURAHUASI, PROV. ABANCAY.</a:t>
                      </a:r>
                      <a:endParaRPr lang="es-PE" sz="12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marL="171450" indent="-171450" algn="l" fontAlgn="ctr">
                        <a:buFont typeface="Arial" panose="020B0604020202020204" pitchFamily="34" charset="0"/>
                        <a:buChar char="•"/>
                      </a:pPr>
                      <a:r>
                        <a:rPr lang="es-MX" sz="1200" b="0" i="0" u="none" strike="noStrike" dirty="0">
                          <a:solidFill>
                            <a:srgbClr val="000000"/>
                          </a:solidFill>
                          <a:effectLst/>
                          <a:latin typeface="Arial Narrow" panose="020B0606020202030204" pitchFamily="34" charset="0"/>
                        </a:rPr>
                        <a:t>SE INICIO EL 2019. A LA FECHA TIENE UN AVANCE DE 36%.</a:t>
                      </a:r>
                    </a:p>
                    <a:p>
                      <a:pPr marL="171450" indent="-171450" algn="l" fontAlgn="ctr">
                        <a:buFont typeface="Arial" panose="020B0604020202020204" pitchFamily="34" charset="0"/>
                        <a:buChar char="•"/>
                      </a:pPr>
                      <a:r>
                        <a:rPr lang="es-MX" sz="1200" b="0" i="0" u="none" strike="noStrike" dirty="0">
                          <a:solidFill>
                            <a:srgbClr val="000000"/>
                          </a:solidFill>
                          <a:effectLst/>
                          <a:latin typeface="Arial Narrow" panose="020B0606020202030204" pitchFamily="34" charset="0"/>
                        </a:rPr>
                        <a:t>Proyecto retirado del PMI por la OPMI.</a:t>
                      </a:r>
                      <a:endParaRPr lang="es-PE" sz="1200" b="0" i="0" u="none" strike="noStrike" dirty="0">
                        <a:solidFill>
                          <a:srgbClr val="000000"/>
                        </a:solidFill>
                        <a:effectLst/>
                        <a:latin typeface="Arial Narrow" panose="020B0606020202030204" pitchFamily="34" charset="0"/>
                      </a:endParaRPr>
                    </a:p>
                  </a:txBody>
                  <a:tcPr marL="6772" marR="6772" marT="6772" marB="0" anchor="ctr"/>
                </a:tc>
                <a:extLst>
                  <a:ext uri="{0D108BD9-81ED-4DB2-BD59-A6C34878D82A}">
                    <a16:rowId xmlns:a16="http://schemas.microsoft.com/office/drawing/2014/main" val="557894352"/>
                  </a:ext>
                </a:extLst>
              </a:tr>
              <a:tr h="835405">
                <a:tc>
                  <a:txBody>
                    <a:bodyPr/>
                    <a:lstStyle/>
                    <a:p>
                      <a:pPr algn="ctr" fontAlgn="ctr"/>
                      <a:r>
                        <a:rPr lang="es-MX" sz="1200" b="0" i="0" u="none" strike="noStrike" dirty="0">
                          <a:solidFill>
                            <a:srgbClr val="000000"/>
                          </a:solidFill>
                          <a:effectLst/>
                          <a:latin typeface="Arial Narrow" panose="020B0606020202030204" pitchFamily="34" charset="0"/>
                        </a:rPr>
                        <a:t>2</a:t>
                      </a:r>
                      <a:endParaRPr lang="es-PE" sz="12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algn="ctr" rtl="0" fontAlgn="ctr"/>
                      <a:r>
                        <a:rPr lang="es-MX" sz="1200" b="0" i="0" u="none" strike="noStrike" dirty="0">
                          <a:solidFill>
                            <a:srgbClr val="000000"/>
                          </a:solidFill>
                          <a:effectLst/>
                          <a:latin typeface="Arial Narrow" panose="020B0606020202030204" pitchFamily="34" charset="0"/>
                        </a:rPr>
                        <a:t>49449</a:t>
                      </a:r>
                    </a:p>
                    <a:p>
                      <a:pPr algn="ctr" rtl="0" fontAlgn="ctr"/>
                      <a:r>
                        <a:rPr lang="es-MX" sz="1200" b="0" i="0" u="none" strike="noStrike" dirty="0">
                          <a:solidFill>
                            <a:srgbClr val="000000"/>
                          </a:solidFill>
                          <a:effectLst/>
                          <a:latin typeface="Arial Narrow" panose="020B0606020202030204" pitchFamily="34" charset="0"/>
                        </a:rPr>
                        <a:t>Idea</a:t>
                      </a:r>
                      <a:endParaRPr lang="es-PE" sz="12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s-PE" sz="1200" u="none" strike="noStrike" kern="1200" dirty="0">
                          <a:solidFill>
                            <a:schemeClr val="tx1"/>
                          </a:solidFill>
                          <a:effectLst/>
                          <a:latin typeface="+mn-lt"/>
                          <a:ea typeface="+mn-ea"/>
                          <a:cs typeface="+mn-cs"/>
                        </a:rPr>
                        <a:t>MEJORAMIENTO Y AMPLIACION DEL SERVICIO DE AGUA PARA RIEGO EN LOS SECTORES PACCHAPAMPA, PAMPACCOCHA, TOMAJE, CHIHUA, LLACO, LLULLUTA, CHIYAPAMPA, CCETHUA, TANCCAMA, PUKA </a:t>
                      </a:r>
                      <a:r>
                        <a:rPr lang="es-PE" sz="1200" u="none" strike="noStrike" kern="1200" dirty="0" err="1">
                          <a:solidFill>
                            <a:schemeClr val="tx1"/>
                          </a:solidFill>
                          <a:effectLst/>
                          <a:latin typeface="+mn-lt"/>
                          <a:ea typeface="+mn-ea"/>
                          <a:cs typeface="+mn-cs"/>
                        </a:rPr>
                        <a:t>PUKA</a:t>
                      </a:r>
                      <a:r>
                        <a:rPr lang="es-PE" sz="1200" u="none" strike="noStrike" kern="1200" dirty="0">
                          <a:solidFill>
                            <a:schemeClr val="tx1"/>
                          </a:solidFill>
                          <a:effectLst/>
                          <a:latin typeface="+mn-lt"/>
                          <a:ea typeface="+mn-ea"/>
                          <a:cs typeface="+mn-cs"/>
                        </a:rPr>
                        <a:t>, CHILLIPAMPA, VILCHE, MATARAY, TUMIRI, PACCHANTA, KISHUARA, CHAUPITUMIRI, CAPURAY, INGENIO, PARCCO, PACLLAPATA, SARAYCA, JESUS MARIA DEL DISTRITO DE </a:t>
                      </a:r>
                      <a:r>
                        <a:rPr lang="es-PE" sz="1200" b="1" u="none" strike="noStrike" kern="1200" dirty="0">
                          <a:solidFill>
                            <a:schemeClr val="tx1"/>
                          </a:solidFill>
                          <a:effectLst/>
                          <a:latin typeface="+mn-lt"/>
                          <a:ea typeface="+mn-ea"/>
                          <a:cs typeface="+mn-cs"/>
                        </a:rPr>
                        <a:t>YANACA</a:t>
                      </a:r>
                      <a:r>
                        <a:rPr lang="es-PE" sz="1200" u="none" strike="noStrike" kern="1200" dirty="0">
                          <a:solidFill>
                            <a:schemeClr val="tx1"/>
                          </a:solidFill>
                          <a:effectLst/>
                          <a:latin typeface="+mn-lt"/>
                          <a:ea typeface="+mn-ea"/>
                          <a:cs typeface="+mn-cs"/>
                        </a:rPr>
                        <a:t>, PROVINCIA DE AYMARAES, REGION APURIMAC.</a:t>
                      </a:r>
                      <a:endParaRPr lang="es-PE" sz="12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algn="r" rtl="0" fontAlgn="ctr"/>
                      <a:r>
                        <a:rPr lang="es-PE" sz="1200" b="0" i="0" kern="1200" dirty="0">
                          <a:solidFill>
                            <a:schemeClr val="tx1"/>
                          </a:solidFill>
                          <a:effectLst/>
                          <a:latin typeface="+mn-lt"/>
                          <a:ea typeface="+mn-ea"/>
                          <a:cs typeface="+mn-cs"/>
                        </a:rPr>
                        <a:t>8,264,250.00</a:t>
                      </a:r>
                      <a:endParaRPr lang="es-PE" sz="10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marL="171450" indent="-171450" algn="l" rtl="0" fontAlgn="ctr">
                        <a:buFont typeface="Arial" panose="020B0604020202020204" pitchFamily="34" charset="0"/>
                        <a:buChar char="•"/>
                      </a:pPr>
                      <a:r>
                        <a:rPr lang="es-MX" sz="1200" b="0" i="0" u="none" strike="noStrike" dirty="0">
                          <a:solidFill>
                            <a:srgbClr val="000000"/>
                          </a:solidFill>
                          <a:effectLst/>
                          <a:latin typeface="Arial Narrow" panose="020B0606020202030204" pitchFamily="34" charset="0"/>
                        </a:rPr>
                        <a:t>23 sectores</a:t>
                      </a:r>
                    </a:p>
                    <a:p>
                      <a:pPr marL="171450" indent="-171450" algn="l" rtl="0" fontAlgn="ctr">
                        <a:buFont typeface="Arial" panose="020B0604020202020204" pitchFamily="34" charset="0"/>
                        <a:buChar char="•"/>
                      </a:pPr>
                      <a:r>
                        <a:rPr lang="es-MX" sz="1200" b="0" i="0" u="none" strike="noStrike" dirty="0">
                          <a:solidFill>
                            <a:srgbClr val="000000"/>
                          </a:solidFill>
                          <a:effectLst/>
                          <a:latin typeface="Arial Narrow" panose="020B0606020202030204" pitchFamily="34" charset="0"/>
                        </a:rPr>
                        <a:t>000 Ha</a:t>
                      </a:r>
                    </a:p>
                    <a:p>
                      <a:pPr marL="171450" indent="-171450" algn="l" rtl="0" fontAlgn="ctr">
                        <a:buFont typeface="Arial" panose="020B0604020202020204" pitchFamily="34" charset="0"/>
                        <a:buChar char="•"/>
                      </a:pPr>
                      <a:endParaRPr lang="es-MX" sz="1200" b="0" i="0" u="none" strike="noStrike" dirty="0">
                        <a:solidFill>
                          <a:srgbClr val="000000"/>
                        </a:solidFill>
                        <a:effectLst/>
                        <a:latin typeface="Arial Narrow" panose="020B0606020202030204" pitchFamily="34" charset="0"/>
                      </a:endParaRPr>
                    </a:p>
                    <a:p>
                      <a:pPr algn="l" rtl="0" fontAlgn="ctr"/>
                      <a:endParaRPr lang="es-PE" sz="12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marL="171450" indent="-171450" algn="l" fontAlgn="ctr">
                        <a:buFont typeface="Arial" panose="020B0604020202020204" pitchFamily="34" charset="0"/>
                        <a:buChar char="•"/>
                      </a:pPr>
                      <a:r>
                        <a:rPr lang="es-MX" sz="1200" b="0" i="0" u="none" strike="noStrike" dirty="0">
                          <a:solidFill>
                            <a:srgbClr val="000000"/>
                          </a:solidFill>
                          <a:effectLst/>
                          <a:latin typeface="Arial Narrow" panose="020B0606020202030204" pitchFamily="34" charset="0"/>
                        </a:rPr>
                        <a:t>SE INICIO EL 2019. A LA FECHA TIENE</a:t>
                      </a:r>
                    </a:p>
                    <a:p>
                      <a:pPr marL="171450" indent="-171450" algn="l" fontAlgn="ctr">
                        <a:buFont typeface="Arial" panose="020B0604020202020204" pitchFamily="34" charset="0"/>
                        <a:buChar char="•"/>
                      </a:pPr>
                      <a:r>
                        <a:rPr lang="es-MX" sz="1200" b="0" i="0" u="none" strike="noStrike" dirty="0">
                          <a:solidFill>
                            <a:srgbClr val="000000"/>
                          </a:solidFill>
                          <a:effectLst/>
                          <a:latin typeface="Arial Narrow" panose="020B0606020202030204" pitchFamily="34" charset="0"/>
                        </a:rPr>
                        <a:t>UN AVANCE DE 17%.</a:t>
                      </a:r>
                      <a:endParaRPr lang="es-PE" sz="1200" b="0" i="0" u="none" strike="noStrike" dirty="0">
                        <a:solidFill>
                          <a:srgbClr val="000000"/>
                        </a:solidFill>
                        <a:effectLst/>
                        <a:latin typeface="Arial Narrow" panose="020B0606020202030204" pitchFamily="34" charset="0"/>
                      </a:endParaRPr>
                    </a:p>
                  </a:txBody>
                  <a:tcPr marL="6772" marR="6772" marT="6772" marB="0" anchor="ctr"/>
                </a:tc>
                <a:extLst>
                  <a:ext uri="{0D108BD9-81ED-4DB2-BD59-A6C34878D82A}">
                    <a16:rowId xmlns:a16="http://schemas.microsoft.com/office/drawing/2014/main" val="4267081164"/>
                  </a:ext>
                </a:extLst>
              </a:tr>
              <a:tr h="715064">
                <a:tc>
                  <a:txBody>
                    <a:bodyPr/>
                    <a:lstStyle/>
                    <a:p>
                      <a:pPr algn="ctr" fontAlgn="ctr"/>
                      <a:r>
                        <a:rPr lang="es-MX" sz="1200" b="0" i="0" u="none" strike="noStrike" dirty="0">
                          <a:solidFill>
                            <a:srgbClr val="000000"/>
                          </a:solidFill>
                          <a:effectLst/>
                          <a:latin typeface="Arial Narrow" panose="020B0606020202030204" pitchFamily="34" charset="0"/>
                        </a:rPr>
                        <a:t>3</a:t>
                      </a:r>
                      <a:endParaRPr lang="es-PE" sz="12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algn="ctr" rtl="0" fontAlgn="ctr"/>
                      <a:r>
                        <a:rPr lang="es-MX" sz="1200" b="0" i="0" u="none" strike="noStrike" dirty="0">
                          <a:solidFill>
                            <a:srgbClr val="000000"/>
                          </a:solidFill>
                          <a:effectLst/>
                          <a:latin typeface="Arial Narrow" panose="020B0606020202030204" pitchFamily="34" charset="0"/>
                        </a:rPr>
                        <a:t>46388</a:t>
                      </a:r>
                    </a:p>
                    <a:p>
                      <a:pPr algn="ctr" rtl="0" fontAlgn="ctr"/>
                      <a:r>
                        <a:rPr lang="es-MX" sz="1200" b="0" i="0" u="none" strike="noStrike" dirty="0">
                          <a:solidFill>
                            <a:srgbClr val="000000"/>
                          </a:solidFill>
                          <a:effectLst/>
                          <a:latin typeface="Arial Narrow" panose="020B0606020202030204" pitchFamily="34" charset="0"/>
                        </a:rPr>
                        <a:t>Idea</a:t>
                      </a:r>
                      <a:endParaRPr lang="es-PE" sz="12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s-PE" sz="1200" u="none" strike="noStrike" kern="1200" dirty="0">
                          <a:solidFill>
                            <a:schemeClr val="tx1"/>
                          </a:solidFill>
                          <a:effectLst/>
                          <a:latin typeface="+mn-lt"/>
                          <a:ea typeface="+mn-ea"/>
                          <a:cs typeface="+mn-cs"/>
                        </a:rPr>
                        <a:t>MEJORAMIENTO Y AMPLIACION DEL SERVICIO DE AGUA PARA RIEGO EN LOS SECTORES DE HUASCATAY, MANAATISCCA Y PATY DEL CENTRO POBLADO DE </a:t>
                      </a:r>
                      <a:r>
                        <a:rPr lang="es-PE" sz="1200" b="1" u="none" strike="noStrike" kern="1200" dirty="0">
                          <a:solidFill>
                            <a:schemeClr val="tx1"/>
                          </a:solidFill>
                          <a:effectLst/>
                          <a:latin typeface="+mn-lt"/>
                          <a:ea typeface="+mn-ea"/>
                          <a:cs typeface="+mn-cs"/>
                        </a:rPr>
                        <a:t>HUASCATAY</a:t>
                      </a:r>
                      <a:r>
                        <a:rPr lang="es-PE" sz="1200" u="none" strike="noStrike" kern="1200" dirty="0">
                          <a:solidFill>
                            <a:schemeClr val="tx1"/>
                          </a:solidFill>
                          <a:effectLst/>
                          <a:latin typeface="+mn-lt"/>
                          <a:ea typeface="+mn-ea"/>
                          <a:cs typeface="+mn-cs"/>
                        </a:rPr>
                        <a:t> DEL DISTRITO DE PACOBAMBA DE LA PROVINCIA DE ANDAHUAYLAS REGION APURIMAC</a:t>
                      </a:r>
                      <a:endParaRPr lang="es-PE" sz="1200" b="0" i="0" u="none" strike="noStrike" kern="1200" dirty="0">
                        <a:solidFill>
                          <a:srgbClr val="000000"/>
                        </a:solidFill>
                        <a:effectLst/>
                        <a:latin typeface="+mn-lt"/>
                        <a:ea typeface="+mn-ea"/>
                        <a:cs typeface="+mn-cs"/>
                      </a:endParaRPr>
                    </a:p>
                  </a:txBody>
                  <a:tcPr marL="6772" marR="6772" marT="6772" marB="0" anchor="ctr"/>
                </a:tc>
                <a:tc>
                  <a:txBody>
                    <a:bodyPr/>
                    <a:lstStyle/>
                    <a:p>
                      <a:pPr algn="ctr" rtl="0" fontAlgn="ctr"/>
                      <a:r>
                        <a:rPr lang="es-PE" sz="1200" b="0" i="0" u="none" strike="noStrike" dirty="0">
                          <a:solidFill>
                            <a:srgbClr val="000000"/>
                          </a:solidFill>
                          <a:effectLst/>
                          <a:latin typeface="Arial Narrow" panose="020B0606020202030204" pitchFamily="34" charset="0"/>
                        </a:rPr>
                        <a:t>-</a:t>
                      </a:r>
                    </a:p>
                  </a:txBody>
                  <a:tcPr marL="6772" marR="6772" marT="6772" marB="0" anchor="ctr"/>
                </a:tc>
                <a:tc>
                  <a:txBody>
                    <a:bodyPr/>
                    <a:lstStyle/>
                    <a:p>
                      <a:pPr algn="ctr" rtl="0" fontAlgn="ctr"/>
                      <a:r>
                        <a:rPr lang="es-MX" sz="1200" b="0" i="0" u="none" strike="noStrike" dirty="0">
                          <a:solidFill>
                            <a:srgbClr val="000000"/>
                          </a:solidFill>
                          <a:effectLst/>
                          <a:latin typeface="Arial Narrow" panose="020B0606020202030204" pitchFamily="34" charset="0"/>
                        </a:rPr>
                        <a:t>3 Sectores</a:t>
                      </a:r>
                      <a:endParaRPr lang="es-PE" sz="1200" b="0" i="0" u="none" strike="noStrike" dirty="0">
                        <a:solidFill>
                          <a:srgbClr val="000000"/>
                        </a:solidFill>
                        <a:effectLst/>
                        <a:latin typeface="Arial Narrow" panose="020B0606020202030204" pitchFamily="34" charset="0"/>
                      </a:endParaRPr>
                    </a:p>
                  </a:txBody>
                  <a:tcPr marL="6772" marR="6772" marT="6772" marB="0" anchor="ctr"/>
                </a:tc>
                <a:tc>
                  <a:txBody>
                    <a:bodyPr/>
                    <a:lstStyle/>
                    <a:p>
                      <a:pPr marL="171450" indent="-171450" algn="l" rtl="0" fontAlgn="ctr">
                        <a:buFont typeface="Arial" panose="020B0604020202020204" pitchFamily="34" charset="0"/>
                        <a:buChar char="•"/>
                      </a:pPr>
                      <a:r>
                        <a:rPr lang="es-MX" sz="1200" b="0" i="0" u="none" strike="noStrike" dirty="0">
                          <a:solidFill>
                            <a:srgbClr val="000000"/>
                          </a:solidFill>
                          <a:effectLst/>
                          <a:latin typeface="Arial Narrow" panose="020B0606020202030204" pitchFamily="34" charset="0"/>
                        </a:rPr>
                        <a:t>Avance 50%</a:t>
                      </a:r>
                      <a:endParaRPr lang="es-PE" sz="1200" b="0" i="0" u="none" strike="noStrike" dirty="0">
                        <a:solidFill>
                          <a:srgbClr val="000000"/>
                        </a:solidFill>
                        <a:effectLst/>
                        <a:latin typeface="Arial Narrow" panose="020B0606020202030204" pitchFamily="34" charset="0"/>
                      </a:endParaRPr>
                    </a:p>
                  </a:txBody>
                  <a:tcPr marL="6772" marR="6772" marT="6772" marB="0" anchor="ctr"/>
                </a:tc>
                <a:extLst>
                  <a:ext uri="{0D108BD9-81ED-4DB2-BD59-A6C34878D82A}">
                    <a16:rowId xmlns:a16="http://schemas.microsoft.com/office/drawing/2014/main" val="1588513682"/>
                  </a:ext>
                </a:extLst>
              </a:tr>
            </a:tbl>
          </a:graphicData>
        </a:graphic>
      </p:graphicFrame>
      <p:sp>
        <p:nvSpPr>
          <p:cNvPr id="2" name="Google Shape;95;p13">
            <a:extLst>
              <a:ext uri="{FF2B5EF4-FFF2-40B4-BE49-F238E27FC236}">
                <a16:creationId xmlns:a16="http://schemas.microsoft.com/office/drawing/2014/main" id="{FE238AB2-6E8E-465D-8FC4-44CF13696221}"/>
              </a:ext>
            </a:extLst>
          </p:cNvPr>
          <p:cNvSpPr txBox="1">
            <a:spLocks/>
          </p:cNvSpPr>
          <p:nvPr/>
        </p:nvSpPr>
        <p:spPr>
          <a:xfrm>
            <a:off x="4126939" y="1083581"/>
            <a:ext cx="3841697"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3200" b="1" cap="all" dirty="0">
                <a:ln w="3175" cmpd="sng">
                  <a:noFill/>
                </a:ln>
                <a:solidFill>
                  <a:schemeClr val="accent1"/>
                </a:solidFill>
                <a:effectLst>
                  <a:outerShdw blurRad="38100" dist="38100" dir="2700000" algn="tl">
                    <a:srgbClr val="000000">
                      <a:alpha val="43137"/>
                    </a:srgbClr>
                  </a:outerShdw>
                </a:effectLst>
                <a:latin typeface="+mj-lt"/>
                <a:ea typeface="+mj-ea"/>
                <a:cs typeface="+mj-cs"/>
              </a:rPr>
              <a:t>Función RIEGO</a:t>
            </a:r>
          </a:p>
        </p:txBody>
      </p:sp>
    </p:spTree>
    <p:extLst>
      <p:ext uri="{BB962C8B-B14F-4D97-AF65-F5344CB8AC3E}">
        <p14:creationId xmlns:p14="http://schemas.microsoft.com/office/powerpoint/2010/main" val="809703513"/>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792051" y="422443"/>
            <a:ext cx="10562741" cy="1173976"/>
          </a:xfrm>
          <a:prstGeom prst="rect">
            <a:avLst/>
          </a:prstGeom>
        </p:spPr>
        <p:txBody>
          <a:bodyPr spcFirstLastPara="1" vert="horz" wrap="square" lIns="0" tIns="0" rIns="0" bIns="0" rtlCol="0" anchor="b" anchorCtr="0">
            <a:noAutofit/>
          </a:bodyPr>
          <a:lstStyle/>
          <a:p>
            <a:pPr algn="ctr"/>
            <a:r>
              <a:rPr lang="en" dirty="0">
                <a:effectLst>
                  <a:outerShdw blurRad="38100" dist="38100" dir="2700000" algn="tl">
                    <a:srgbClr val="000000">
                      <a:alpha val="43137"/>
                    </a:srgbClr>
                  </a:outerShdw>
                </a:effectLst>
              </a:rPr>
              <a:t>Proyectos de Inversion Programados para su </a:t>
            </a:r>
            <a:r>
              <a:rPr lang="en" b="1" dirty="0">
                <a:solidFill>
                  <a:schemeClr val="accent1"/>
                </a:solidFill>
                <a:effectLst>
                  <a:outerShdw blurRad="38100" dist="38100" dir="2700000" algn="tl">
                    <a:srgbClr val="000000">
                      <a:alpha val="43137"/>
                    </a:srgbClr>
                  </a:outerShdw>
                </a:effectLst>
              </a:rPr>
              <a:t>Formulacion -2020</a:t>
            </a:r>
            <a:endParaRPr b="1" dirty="0">
              <a:solidFill>
                <a:schemeClr val="accent1"/>
              </a:solidFill>
              <a:effectLst>
                <a:outerShdw blurRad="38100" dist="38100" dir="2700000" algn="tl">
                  <a:srgbClr val="000000">
                    <a:alpha val="43137"/>
                  </a:srgbClr>
                </a:outerShdw>
              </a:effectLst>
            </a:endParaRP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11</a:t>
            </a:fld>
            <a:endParaRPr/>
          </a:p>
        </p:txBody>
      </p:sp>
      <p:graphicFrame>
        <p:nvGraphicFramePr>
          <p:cNvPr id="3" name="Tabla 2">
            <a:extLst>
              <a:ext uri="{FF2B5EF4-FFF2-40B4-BE49-F238E27FC236}">
                <a16:creationId xmlns:a16="http://schemas.microsoft.com/office/drawing/2014/main" id="{2A47BF93-7CB7-4781-AA82-B285D500DF30}"/>
              </a:ext>
            </a:extLst>
          </p:cNvPr>
          <p:cNvGraphicFramePr>
            <a:graphicFrameLocks noGrp="1"/>
          </p:cNvGraphicFramePr>
          <p:nvPr>
            <p:extLst>
              <p:ext uri="{D42A27DB-BD31-4B8C-83A1-F6EECF244321}">
                <p14:modId xmlns:p14="http://schemas.microsoft.com/office/powerpoint/2010/main" val="761997266"/>
              </p:ext>
            </p:extLst>
          </p:nvPr>
        </p:nvGraphicFramePr>
        <p:xfrm>
          <a:off x="814629" y="2225778"/>
          <a:ext cx="10562741" cy="1975254"/>
        </p:xfrm>
        <a:graphic>
          <a:graphicData uri="http://schemas.openxmlformats.org/drawingml/2006/table">
            <a:tbl>
              <a:tblPr>
                <a:tableStyleId>{E8B1032C-EA38-4F05-BA0D-38AFFFC7BED3}</a:tableStyleId>
              </a:tblPr>
              <a:tblGrid>
                <a:gridCol w="681823">
                  <a:extLst>
                    <a:ext uri="{9D8B030D-6E8A-4147-A177-3AD203B41FA5}">
                      <a16:colId xmlns:a16="http://schemas.microsoft.com/office/drawing/2014/main" val="1149053298"/>
                    </a:ext>
                  </a:extLst>
                </a:gridCol>
                <a:gridCol w="1059624">
                  <a:extLst>
                    <a:ext uri="{9D8B030D-6E8A-4147-A177-3AD203B41FA5}">
                      <a16:colId xmlns:a16="http://schemas.microsoft.com/office/drawing/2014/main" val="541476674"/>
                    </a:ext>
                  </a:extLst>
                </a:gridCol>
                <a:gridCol w="4394244">
                  <a:extLst>
                    <a:ext uri="{9D8B030D-6E8A-4147-A177-3AD203B41FA5}">
                      <a16:colId xmlns:a16="http://schemas.microsoft.com/office/drawing/2014/main" val="3436427589"/>
                    </a:ext>
                  </a:extLst>
                </a:gridCol>
                <a:gridCol w="945397">
                  <a:extLst>
                    <a:ext uri="{9D8B030D-6E8A-4147-A177-3AD203B41FA5}">
                      <a16:colId xmlns:a16="http://schemas.microsoft.com/office/drawing/2014/main" val="2737056336"/>
                    </a:ext>
                  </a:extLst>
                </a:gridCol>
                <a:gridCol w="666427">
                  <a:extLst>
                    <a:ext uri="{9D8B030D-6E8A-4147-A177-3AD203B41FA5}">
                      <a16:colId xmlns:a16="http://schemas.microsoft.com/office/drawing/2014/main" val="3418132934"/>
                    </a:ext>
                  </a:extLst>
                </a:gridCol>
                <a:gridCol w="1441342">
                  <a:extLst>
                    <a:ext uri="{9D8B030D-6E8A-4147-A177-3AD203B41FA5}">
                      <a16:colId xmlns:a16="http://schemas.microsoft.com/office/drawing/2014/main" val="2610258380"/>
                    </a:ext>
                  </a:extLst>
                </a:gridCol>
                <a:gridCol w="1373884">
                  <a:extLst>
                    <a:ext uri="{9D8B030D-6E8A-4147-A177-3AD203B41FA5}">
                      <a16:colId xmlns:a16="http://schemas.microsoft.com/office/drawing/2014/main" val="840716094"/>
                    </a:ext>
                  </a:extLst>
                </a:gridCol>
              </a:tblGrid>
              <a:tr h="431044">
                <a:tc>
                  <a:txBody>
                    <a:bodyPr/>
                    <a:lstStyle/>
                    <a:p>
                      <a:pPr algn="ctr" rtl="0" fontAlgn="ctr"/>
                      <a:r>
                        <a:rPr lang="es-PE" sz="1100" b="1" u="none" strike="noStrike" dirty="0" err="1">
                          <a:effectLst/>
                        </a:rPr>
                        <a:t>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CÓDIGO DE IDEA</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NOMBRE DEL PROYECTO DE INVERSIÓN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effectLst/>
                        </a:rPr>
                        <a:t>INVERSIÓN ESTIMADO s/.</a:t>
                      </a:r>
                      <a:endParaRPr lang="es-PE" sz="1100" b="1" i="0" u="none" strike="noStrike">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effectLst/>
                        </a:rPr>
                        <a:t>ESTADO SITUACIONAL</a:t>
                      </a:r>
                      <a:endParaRPr lang="es-PE" sz="1100" b="1" i="0" u="none" strike="noStrike">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ALCANCE</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MODALIDAD DE LA FORMULACIÓN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extLst>
                  <a:ext uri="{0D108BD9-81ED-4DB2-BD59-A6C34878D82A}">
                    <a16:rowId xmlns:a16="http://schemas.microsoft.com/office/drawing/2014/main" val="3216576694"/>
                  </a:ext>
                </a:extLst>
              </a:tr>
              <a:tr h="572816">
                <a:tc>
                  <a:txBody>
                    <a:bodyPr/>
                    <a:lstStyle/>
                    <a:p>
                      <a:pPr algn="ctr" rtl="0" fontAlgn="ctr"/>
                      <a:r>
                        <a:rPr lang="es-PE" sz="1100" u="none" strike="noStrike">
                          <a:effectLst/>
                          <a:latin typeface="+mn-lt"/>
                        </a:rPr>
                        <a:t>1</a:t>
                      </a:r>
                      <a:endParaRPr lang="es-PE" sz="1100" b="0" i="0" u="none" strike="noStrike">
                        <a:solidFill>
                          <a:srgbClr val="222222"/>
                        </a:solidFill>
                        <a:effectLst/>
                        <a:latin typeface="+mn-lt"/>
                      </a:endParaRPr>
                    </a:p>
                  </a:txBody>
                  <a:tcPr marL="6772" marR="6772" marT="6772" marB="0" anchor="ctr">
                    <a:solidFill>
                      <a:schemeClr val="tx2">
                        <a:lumMod val="40000"/>
                        <a:lumOff val="60000"/>
                      </a:schemeClr>
                    </a:solidFill>
                  </a:tcPr>
                </a:tc>
                <a:tc>
                  <a:txBody>
                    <a:bodyPr/>
                    <a:lstStyle/>
                    <a:p>
                      <a:pPr algn="ctr" rtl="0" fontAlgn="ctr"/>
                      <a:r>
                        <a:rPr lang="es-PE" sz="1100" b="0" i="0" u="none" strike="noStrike" dirty="0">
                          <a:solidFill>
                            <a:srgbClr val="000000"/>
                          </a:solidFill>
                          <a:effectLst/>
                          <a:latin typeface="+mn-lt"/>
                        </a:rPr>
                        <a:t>49445</a:t>
                      </a:r>
                    </a:p>
                  </a:txBody>
                  <a:tcPr marL="6772" marR="6772" marT="6772" marB="0" anchor="ctr">
                    <a:solidFill>
                      <a:schemeClr val="tx2">
                        <a:lumMod val="40000"/>
                        <a:lumOff val="60000"/>
                      </a:schemeClr>
                    </a:solidFill>
                  </a:tcPr>
                </a:tc>
                <a:tc>
                  <a:txBody>
                    <a:bodyPr/>
                    <a:lstStyle/>
                    <a:p>
                      <a:pPr algn="l" fontAlgn="ctr"/>
                      <a:r>
                        <a:rPr lang="es-PE" sz="1100" b="0" i="0" u="none" strike="noStrike" dirty="0">
                          <a:solidFill>
                            <a:srgbClr val="000000"/>
                          </a:solidFill>
                          <a:effectLst/>
                          <a:latin typeface="+mn-lt"/>
                        </a:rPr>
                        <a:t>MEJORAMIENTO Y AMPLIACION DEL SERVICIO DE AGUA PARA RIEGO CON REPRESAMIENTO "</a:t>
                      </a:r>
                      <a:r>
                        <a:rPr lang="es-PE" sz="1100" b="1" i="0" u="none" strike="noStrike" dirty="0">
                          <a:solidFill>
                            <a:srgbClr val="000000"/>
                          </a:solidFill>
                          <a:effectLst/>
                          <a:latin typeface="+mn-lt"/>
                        </a:rPr>
                        <a:t>SOCCTACCOCHA</a:t>
                      </a:r>
                      <a:r>
                        <a:rPr lang="es-PE" sz="1100" b="0" i="0" u="none" strike="noStrike" dirty="0">
                          <a:solidFill>
                            <a:srgbClr val="000000"/>
                          </a:solidFill>
                          <a:effectLst/>
                          <a:latin typeface="+mn-lt"/>
                        </a:rPr>
                        <a:t>" EN LOS DISTRITOS DE KISHUARA, HUANCARAMA Y PACOBAMBA DE LA  PROVINCIA DE ANDAHUAYLAS - DEPARTAMENTO DE APURIMAC</a:t>
                      </a:r>
                    </a:p>
                  </a:txBody>
                  <a:tcPr marL="6772" marR="6772" marT="6772" marB="0" anchor="ctr">
                    <a:solidFill>
                      <a:schemeClr val="tx2">
                        <a:lumMod val="40000"/>
                        <a:lumOff val="60000"/>
                      </a:schemeClr>
                    </a:solidFill>
                  </a:tcPr>
                </a:tc>
                <a:tc>
                  <a:txBody>
                    <a:bodyPr/>
                    <a:lstStyle/>
                    <a:p>
                      <a:pPr algn="ctr" rtl="0" fontAlgn="ctr"/>
                      <a:r>
                        <a:rPr lang="es-PE" sz="1100" b="0" i="0" u="none" strike="noStrike" dirty="0">
                          <a:solidFill>
                            <a:srgbClr val="000000"/>
                          </a:solidFill>
                          <a:effectLst/>
                          <a:latin typeface="+mn-lt"/>
                        </a:rPr>
                        <a:t>S/. 132’228,000</a:t>
                      </a:r>
                    </a:p>
                  </a:txBody>
                  <a:tcPr marL="6772" marR="6772" marT="6772" marB="0" anchor="ctr">
                    <a:solidFill>
                      <a:schemeClr val="tx2">
                        <a:lumMod val="40000"/>
                        <a:lumOff val="60000"/>
                      </a:schemeClr>
                    </a:solidFill>
                  </a:tcPr>
                </a:tc>
                <a:tc>
                  <a:txBody>
                    <a:bodyPr/>
                    <a:lstStyle/>
                    <a:p>
                      <a:pPr algn="ctr" rtl="0" fontAlgn="ctr"/>
                      <a:r>
                        <a:rPr lang="es-MX" sz="1100" b="0" i="0" u="none" strike="noStrike" dirty="0">
                          <a:solidFill>
                            <a:srgbClr val="222222"/>
                          </a:solidFill>
                          <a:effectLst/>
                          <a:latin typeface="+mn-lt"/>
                        </a:rPr>
                        <a:t>IDEA</a:t>
                      </a:r>
                      <a:endParaRPr lang="es-PE" sz="1100" b="0" i="0" u="none" strike="noStrike" dirty="0">
                        <a:solidFill>
                          <a:srgbClr val="222222"/>
                        </a:solidFill>
                        <a:effectLst/>
                        <a:latin typeface="+mn-lt"/>
                      </a:endParaRPr>
                    </a:p>
                  </a:txBody>
                  <a:tcPr marL="6772" marR="6772" marT="6772" marB="0" anchor="ctr">
                    <a:solidFill>
                      <a:schemeClr val="tx2">
                        <a:lumMod val="40000"/>
                        <a:lumOff val="60000"/>
                      </a:schemeClr>
                    </a:solidFill>
                  </a:tcPr>
                </a:tc>
                <a:tc>
                  <a:txBody>
                    <a:bodyPr/>
                    <a:lstStyle/>
                    <a:p>
                      <a:pPr marL="171450" indent="-171450" algn="l" rtl="0" fontAlgn="ctr">
                        <a:buFont typeface="Arial" panose="020B0604020202020204" pitchFamily="34" charset="0"/>
                        <a:buChar char="•"/>
                      </a:pPr>
                      <a:r>
                        <a:rPr lang="es-MX" sz="1100" b="0" i="0" u="none" strike="noStrike" dirty="0">
                          <a:solidFill>
                            <a:srgbClr val="000000"/>
                          </a:solidFill>
                          <a:effectLst/>
                          <a:latin typeface="+mn-lt"/>
                        </a:rPr>
                        <a:t>03 distritos</a:t>
                      </a:r>
                      <a:endParaRPr lang="es-PE" sz="1100" b="0" i="0" u="none" strike="noStrike" dirty="0">
                        <a:solidFill>
                          <a:srgbClr val="000000"/>
                        </a:solidFill>
                        <a:effectLst/>
                        <a:latin typeface="+mn-lt"/>
                      </a:endParaRPr>
                    </a:p>
                  </a:txBody>
                  <a:tcPr marL="6772" marR="6772" marT="6772" marB="0" anchor="ctr">
                    <a:solidFill>
                      <a:schemeClr val="tx2">
                        <a:lumMod val="40000"/>
                        <a:lumOff val="60000"/>
                      </a:schemeClr>
                    </a:solidFill>
                  </a:tcPr>
                </a:tc>
                <a:tc>
                  <a:txBody>
                    <a:bodyPr/>
                    <a:lstStyle/>
                    <a:p>
                      <a:pPr algn="just" rtl="0" fontAlgn="ctr"/>
                      <a:r>
                        <a:rPr lang="es-MX" sz="1100" b="0" i="0" u="none" strike="noStrike" dirty="0">
                          <a:solidFill>
                            <a:srgbClr val="000000"/>
                          </a:solidFill>
                          <a:effectLst/>
                          <a:latin typeface="+mn-lt"/>
                        </a:rPr>
                        <a:t>ADMINISTRACION DIRECTA.</a:t>
                      </a:r>
                      <a:endParaRPr lang="es-PE" sz="1100" b="0" i="0" u="none" strike="noStrike" dirty="0">
                        <a:solidFill>
                          <a:srgbClr val="000000"/>
                        </a:solidFill>
                        <a:effectLst/>
                        <a:latin typeface="+mn-lt"/>
                      </a:endParaRPr>
                    </a:p>
                  </a:txBody>
                  <a:tcPr marL="6772" marR="6772" marT="6772" marB="0" anchor="ctr">
                    <a:solidFill>
                      <a:schemeClr val="tx2">
                        <a:lumMod val="40000"/>
                        <a:lumOff val="60000"/>
                      </a:schemeClr>
                    </a:solidFill>
                  </a:tcPr>
                </a:tc>
                <a:extLst>
                  <a:ext uri="{0D108BD9-81ED-4DB2-BD59-A6C34878D82A}">
                    <a16:rowId xmlns:a16="http://schemas.microsoft.com/office/drawing/2014/main" val="2630986103"/>
                  </a:ext>
                </a:extLst>
              </a:tr>
              <a:tr h="788230">
                <a:tc>
                  <a:txBody>
                    <a:bodyPr/>
                    <a:lstStyle/>
                    <a:p>
                      <a:pPr algn="ctr" rtl="0" fontAlgn="ctr"/>
                      <a:r>
                        <a:rPr lang="es-PE" sz="1100" u="none" strike="noStrike">
                          <a:effectLst/>
                          <a:latin typeface="+mn-lt"/>
                        </a:rPr>
                        <a:t>2</a:t>
                      </a:r>
                      <a:endParaRPr lang="es-PE" sz="1100" b="0" i="0" u="none" strike="noStrike">
                        <a:solidFill>
                          <a:srgbClr val="222222"/>
                        </a:solidFill>
                        <a:effectLst/>
                        <a:latin typeface="+mn-lt"/>
                      </a:endParaRPr>
                    </a:p>
                  </a:txBody>
                  <a:tcPr marL="6772" marR="6772" marT="6772" marB="0" anchor="ctr">
                    <a:solidFill>
                      <a:schemeClr val="tx2">
                        <a:lumMod val="20000"/>
                        <a:lumOff val="80000"/>
                      </a:schemeClr>
                    </a:solidFill>
                  </a:tcPr>
                </a:tc>
                <a:tc>
                  <a:txBody>
                    <a:bodyPr/>
                    <a:lstStyle/>
                    <a:p>
                      <a:pPr algn="ctr" rtl="0" fontAlgn="ctr"/>
                      <a:r>
                        <a:rPr lang="es-PE" sz="1100" b="0" i="0" u="none" strike="noStrike" dirty="0">
                          <a:solidFill>
                            <a:srgbClr val="000000"/>
                          </a:solidFill>
                          <a:effectLst/>
                          <a:latin typeface="+mn-lt"/>
                        </a:rPr>
                        <a:t>49426</a:t>
                      </a:r>
                    </a:p>
                  </a:txBody>
                  <a:tcPr marL="6772" marR="6772" marT="6772" marB="0" anchor="ctr">
                    <a:solidFill>
                      <a:schemeClr val="tx2">
                        <a:lumMod val="20000"/>
                        <a:lumOff val="80000"/>
                      </a:schemeClr>
                    </a:solidFill>
                  </a:tcPr>
                </a:tc>
                <a:tc>
                  <a:txBody>
                    <a:bodyPr/>
                    <a:lstStyle/>
                    <a:p>
                      <a:pPr algn="l" fontAlgn="ctr"/>
                      <a:r>
                        <a:rPr lang="es-PE" sz="1100" b="0" i="0" u="none" strike="noStrike" dirty="0">
                          <a:solidFill>
                            <a:srgbClr val="000000"/>
                          </a:solidFill>
                          <a:effectLst/>
                          <a:latin typeface="+mn-lt"/>
                        </a:rPr>
                        <a:t>CREACION DEL SERVICIO DE AGUA PARA RIEGO PARA LAS COMUNIDADES DE APUMARCA, PATIRARA, CCATINA, ACCOERA, HUARAQUERAY, PUCAR Y HUALLHUAC  DISTRITO DE MARA - PROVINCIA DE COTABAMBAS - DEPARTAMENTO DE APURIMAC</a:t>
                      </a:r>
                    </a:p>
                  </a:txBody>
                  <a:tcPr marL="6772" marR="6772" marT="6772" marB="0" anchor="ctr">
                    <a:solidFill>
                      <a:schemeClr val="tx2">
                        <a:lumMod val="20000"/>
                        <a:lumOff val="80000"/>
                      </a:schemeClr>
                    </a:solidFill>
                  </a:tcPr>
                </a:tc>
                <a:tc>
                  <a:txBody>
                    <a:bodyPr/>
                    <a:lstStyle/>
                    <a:p>
                      <a:pPr algn="ctr" rtl="0" fontAlgn="ctr"/>
                      <a:r>
                        <a:rPr lang="es-PE" sz="1100" b="0" i="0" u="none" strike="noStrike" dirty="0">
                          <a:solidFill>
                            <a:srgbClr val="000000"/>
                          </a:solidFill>
                          <a:effectLst/>
                          <a:latin typeface="+mn-lt"/>
                        </a:rPr>
                        <a:t>S/. 4’903,455</a:t>
                      </a:r>
                    </a:p>
                  </a:txBody>
                  <a:tcPr marL="6772" marR="6772" marT="6772" marB="0" anchor="ctr">
                    <a:solidFill>
                      <a:schemeClr val="tx2">
                        <a:lumMod val="20000"/>
                        <a:lumOff val="80000"/>
                      </a:schemeClr>
                    </a:solidFill>
                  </a:tcPr>
                </a:tc>
                <a:tc>
                  <a:txBody>
                    <a:bodyPr/>
                    <a:lstStyle/>
                    <a:p>
                      <a:pPr algn="ctr" rtl="0" fontAlgn="ctr"/>
                      <a:r>
                        <a:rPr lang="es-MX" sz="1100" b="0" i="0" u="none" strike="noStrike" dirty="0">
                          <a:solidFill>
                            <a:srgbClr val="222222"/>
                          </a:solidFill>
                          <a:effectLst/>
                          <a:latin typeface="+mn-lt"/>
                        </a:rPr>
                        <a:t>IDEA</a:t>
                      </a:r>
                      <a:endParaRPr lang="es-PE" sz="1100" b="0" i="0" u="none" strike="noStrike" dirty="0">
                        <a:solidFill>
                          <a:srgbClr val="222222"/>
                        </a:solidFill>
                        <a:effectLst/>
                        <a:latin typeface="+mn-lt"/>
                      </a:endParaRPr>
                    </a:p>
                  </a:txBody>
                  <a:tcPr marL="6772" marR="6772" marT="6772" marB="0" anchor="ctr">
                    <a:solidFill>
                      <a:schemeClr val="tx2">
                        <a:lumMod val="20000"/>
                        <a:lumOff val="80000"/>
                      </a:schemeClr>
                    </a:solidFill>
                  </a:tcPr>
                </a:tc>
                <a:tc>
                  <a:txBody>
                    <a:bodyPr/>
                    <a:lstStyle/>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lang="es-MX" sz="1100" b="0" i="0" u="none" strike="noStrike" dirty="0">
                          <a:solidFill>
                            <a:srgbClr val="000000"/>
                          </a:solidFill>
                          <a:effectLst/>
                          <a:latin typeface="+mn-lt"/>
                        </a:rPr>
                        <a:t>01 Distrito</a:t>
                      </a:r>
                      <a:r>
                        <a:rPr lang="es-PE" sz="1100" b="0" i="0" u="none" strike="noStrike" dirty="0">
                          <a:solidFill>
                            <a:srgbClr val="000000"/>
                          </a:solidFill>
                          <a:effectLst/>
                          <a:latin typeface="+mn-lt"/>
                        </a:rPr>
                        <a:t> (</a:t>
                      </a:r>
                      <a:r>
                        <a:rPr lang="es-MX" sz="1100" b="0" i="0" u="none" strike="noStrike" dirty="0">
                          <a:solidFill>
                            <a:srgbClr val="000000"/>
                          </a:solidFill>
                          <a:effectLst/>
                          <a:latin typeface="+mn-lt"/>
                        </a:rPr>
                        <a:t>08 Comunidades)</a:t>
                      </a:r>
                    </a:p>
                  </a:txBody>
                  <a:tcPr marL="6772" marR="6772" marT="6772" marB="0" anchor="ctr">
                    <a:solidFill>
                      <a:schemeClr val="tx2">
                        <a:lumMod val="20000"/>
                        <a:lumOff val="80000"/>
                      </a:schemeClr>
                    </a:solidFill>
                  </a:tcPr>
                </a:tc>
                <a:tc>
                  <a:txBody>
                    <a:bodyPr/>
                    <a:lstStyle/>
                    <a:p>
                      <a:pPr marL="0" marR="0" lvl="0" indent="0" algn="just" defTabSz="914400" rtl="0" eaLnBrk="1" fontAlgn="ctr" latinLnBrk="0" hangingPunct="1">
                        <a:lnSpc>
                          <a:spcPct val="100000"/>
                        </a:lnSpc>
                        <a:spcBef>
                          <a:spcPts val="0"/>
                        </a:spcBef>
                        <a:spcAft>
                          <a:spcPts val="0"/>
                        </a:spcAft>
                        <a:buClrTx/>
                        <a:buSzTx/>
                        <a:buFontTx/>
                        <a:buNone/>
                        <a:tabLst/>
                        <a:defRPr/>
                      </a:pPr>
                      <a:r>
                        <a:rPr lang="es-MX" sz="1100" b="0" i="0" u="none" strike="noStrike" dirty="0">
                          <a:solidFill>
                            <a:srgbClr val="000000"/>
                          </a:solidFill>
                          <a:effectLst/>
                          <a:latin typeface="+mn-lt"/>
                        </a:rPr>
                        <a:t>ADMINISTRACION DIRECTA.</a:t>
                      </a:r>
                      <a:endParaRPr lang="es-PE" sz="1100" b="0" i="0" u="none" strike="noStrike" dirty="0">
                        <a:solidFill>
                          <a:srgbClr val="000000"/>
                        </a:solidFill>
                        <a:effectLst/>
                        <a:latin typeface="+mn-lt"/>
                      </a:endParaRPr>
                    </a:p>
                    <a:p>
                      <a:pPr algn="just" rtl="0" fontAlgn="ctr"/>
                      <a:endParaRPr lang="es-PE" sz="1100" b="0" i="0" u="none" strike="noStrike" dirty="0">
                        <a:solidFill>
                          <a:srgbClr val="000000"/>
                        </a:solidFill>
                        <a:effectLst/>
                        <a:latin typeface="+mn-lt"/>
                      </a:endParaRPr>
                    </a:p>
                  </a:txBody>
                  <a:tcPr marL="6772" marR="6772" marT="6772" marB="0" anchor="ctr">
                    <a:solidFill>
                      <a:schemeClr val="tx2">
                        <a:lumMod val="20000"/>
                        <a:lumOff val="80000"/>
                      </a:schemeClr>
                    </a:solidFill>
                  </a:tcPr>
                </a:tc>
                <a:extLst>
                  <a:ext uri="{0D108BD9-81ED-4DB2-BD59-A6C34878D82A}">
                    <a16:rowId xmlns:a16="http://schemas.microsoft.com/office/drawing/2014/main" val="970051627"/>
                  </a:ext>
                </a:extLst>
              </a:tr>
            </a:tbl>
          </a:graphicData>
        </a:graphic>
      </p:graphicFrame>
    </p:spTree>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792051" y="406401"/>
            <a:ext cx="10562741" cy="1173976"/>
          </a:xfrm>
          <a:prstGeom prst="rect">
            <a:avLst/>
          </a:prstGeom>
        </p:spPr>
        <p:txBody>
          <a:bodyPr spcFirstLastPara="1" vert="horz" wrap="square" lIns="0" tIns="0" rIns="0" bIns="0" rtlCol="0" anchor="b" anchorCtr="0">
            <a:noAutofit/>
          </a:bodyPr>
          <a:lstStyle/>
          <a:p>
            <a:pPr algn="ctr"/>
            <a:r>
              <a:rPr lang="en" dirty="0">
                <a:effectLst>
                  <a:outerShdw blurRad="38100" dist="38100" dir="2700000" algn="tl">
                    <a:srgbClr val="000000">
                      <a:alpha val="43137"/>
                    </a:srgbClr>
                  </a:outerShdw>
                </a:effectLst>
              </a:rPr>
              <a:t>Proyectos de Inversion Programados para su Formulacion -2020</a:t>
            </a:r>
            <a:endParaRPr dirty="0">
              <a:effectLst>
                <a:outerShdw blurRad="38100" dist="38100" dir="2700000" algn="tl">
                  <a:srgbClr val="000000">
                    <a:alpha val="43137"/>
                  </a:srgbClr>
                </a:outerShdw>
              </a:effectLst>
            </a:endParaRP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12</a:t>
            </a:fld>
            <a:endParaRPr/>
          </a:p>
        </p:txBody>
      </p:sp>
      <p:graphicFrame>
        <p:nvGraphicFramePr>
          <p:cNvPr id="3" name="Tabla 2">
            <a:extLst>
              <a:ext uri="{FF2B5EF4-FFF2-40B4-BE49-F238E27FC236}">
                <a16:creationId xmlns:a16="http://schemas.microsoft.com/office/drawing/2014/main" id="{2A47BF93-7CB7-4781-AA82-B285D500DF30}"/>
              </a:ext>
            </a:extLst>
          </p:cNvPr>
          <p:cNvGraphicFramePr>
            <a:graphicFrameLocks noGrp="1"/>
          </p:cNvGraphicFramePr>
          <p:nvPr>
            <p:extLst>
              <p:ext uri="{D42A27DB-BD31-4B8C-83A1-F6EECF244321}">
                <p14:modId xmlns:p14="http://schemas.microsoft.com/office/powerpoint/2010/main" val="959395748"/>
              </p:ext>
            </p:extLst>
          </p:nvPr>
        </p:nvGraphicFramePr>
        <p:xfrm>
          <a:off x="744705" y="2018738"/>
          <a:ext cx="10562741" cy="1864356"/>
        </p:xfrm>
        <a:graphic>
          <a:graphicData uri="http://schemas.openxmlformats.org/drawingml/2006/table">
            <a:tbl>
              <a:tblPr>
                <a:tableStyleId>{E8B1032C-EA38-4F05-BA0D-38AFFFC7BED3}</a:tableStyleId>
              </a:tblPr>
              <a:tblGrid>
                <a:gridCol w="634644">
                  <a:extLst>
                    <a:ext uri="{9D8B030D-6E8A-4147-A177-3AD203B41FA5}">
                      <a16:colId xmlns:a16="http://schemas.microsoft.com/office/drawing/2014/main" val="1149053298"/>
                    </a:ext>
                  </a:extLst>
                </a:gridCol>
                <a:gridCol w="934571">
                  <a:extLst>
                    <a:ext uri="{9D8B030D-6E8A-4147-A177-3AD203B41FA5}">
                      <a16:colId xmlns:a16="http://schemas.microsoft.com/office/drawing/2014/main" val="541476674"/>
                    </a:ext>
                  </a:extLst>
                </a:gridCol>
                <a:gridCol w="3960086">
                  <a:extLst>
                    <a:ext uri="{9D8B030D-6E8A-4147-A177-3AD203B41FA5}">
                      <a16:colId xmlns:a16="http://schemas.microsoft.com/office/drawing/2014/main" val="3436427589"/>
                    </a:ext>
                  </a:extLst>
                </a:gridCol>
                <a:gridCol w="971540">
                  <a:extLst>
                    <a:ext uri="{9D8B030D-6E8A-4147-A177-3AD203B41FA5}">
                      <a16:colId xmlns:a16="http://schemas.microsoft.com/office/drawing/2014/main" val="2737056336"/>
                    </a:ext>
                  </a:extLst>
                </a:gridCol>
                <a:gridCol w="872836">
                  <a:extLst>
                    <a:ext uri="{9D8B030D-6E8A-4147-A177-3AD203B41FA5}">
                      <a16:colId xmlns:a16="http://schemas.microsoft.com/office/drawing/2014/main" val="3418132934"/>
                    </a:ext>
                  </a:extLst>
                </a:gridCol>
                <a:gridCol w="1371463">
                  <a:extLst>
                    <a:ext uri="{9D8B030D-6E8A-4147-A177-3AD203B41FA5}">
                      <a16:colId xmlns:a16="http://schemas.microsoft.com/office/drawing/2014/main" val="2610258380"/>
                    </a:ext>
                  </a:extLst>
                </a:gridCol>
                <a:gridCol w="1817601">
                  <a:extLst>
                    <a:ext uri="{9D8B030D-6E8A-4147-A177-3AD203B41FA5}">
                      <a16:colId xmlns:a16="http://schemas.microsoft.com/office/drawing/2014/main" val="840716094"/>
                    </a:ext>
                  </a:extLst>
                </a:gridCol>
              </a:tblGrid>
              <a:tr h="315250">
                <a:tc>
                  <a:txBody>
                    <a:bodyPr/>
                    <a:lstStyle/>
                    <a:p>
                      <a:pPr algn="ctr" rtl="0" fontAlgn="ctr"/>
                      <a:r>
                        <a:rPr lang="es-PE" sz="1100" b="1" u="none" strike="noStrike" dirty="0" err="1">
                          <a:effectLst/>
                        </a:rPr>
                        <a:t>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CÓDIGO DE IDEA</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NOMBRE DEL PROYECTO DE INVERSIÓN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effectLst/>
                        </a:rPr>
                        <a:t>INVERSIÓN ESTIMADO s/.</a:t>
                      </a:r>
                      <a:endParaRPr lang="es-PE" sz="1100" b="1" i="0" u="none" strike="noStrike">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effectLst/>
                        </a:rPr>
                        <a:t>ESTADO SITUACIONAL</a:t>
                      </a:r>
                      <a:endParaRPr lang="es-PE" sz="1100" b="1" i="0" u="none" strike="noStrike">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ALCANCE</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MODALIDAD DE LA FORMULACIÓN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extLst>
                  <a:ext uri="{0D108BD9-81ED-4DB2-BD59-A6C34878D82A}">
                    <a16:rowId xmlns:a16="http://schemas.microsoft.com/office/drawing/2014/main" val="3216576694"/>
                  </a:ext>
                </a:extLst>
              </a:tr>
              <a:tr h="449632">
                <a:tc>
                  <a:txBody>
                    <a:bodyPr/>
                    <a:lstStyle/>
                    <a:p>
                      <a:pPr algn="ctr" rtl="0" fontAlgn="ctr"/>
                      <a:r>
                        <a:rPr lang="es-PE" sz="1100" u="none" strike="noStrike" dirty="0">
                          <a:effectLst/>
                        </a:rPr>
                        <a:t>3</a:t>
                      </a:r>
                      <a:endParaRPr lang="es-PE" sz="1100" b="0" i="0" u="none" strike="noStrike" dirty="0">
                        <a:solidFill>
                          <a:srgbClr val="222222"/>
                        </a:solidFill>
                        <a:effectLst/>
                        <a:latin typeface="Arial" panose="020B0604020202020204" pitchFamily="34" charset="0"/>
                      </a:endParaRPr>
                    </a:p>
                  </a:txBody>
                  <a:tcPr marL="6772" marR="6772" marT="6772" marB="0" anchor="ctr">
                    <a:solidFill>
                      <a:schemeClr val="bg1"/>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49403</a:t>
                      </a:r>
                    </a:p>
                  </a:txBody>
                  <a:tcPr marL="6772" marR="6772" marT="6772" marB="0" anchor="ctr">
                    <a:solidFill>
                      <a:schemeClr val="bg1"/>
                    </a:solidFill>
                  </a:tcPr>
                </a:tc>
                <a:tc>
                  <a:txBody>
                    <a:bodyPr/>
                    <a:lstStyle/>
                    <a:p>
                      <a:pPr algn="l" fontAlgn="ctr"/>
                      <a:r>
                        <a:rPr lang="es-PE" sz="1100" b="0" i="0" u="none" strike="noStrike" dirty="0">
                          <a:solidFill>
                            <a:srgbClr val="000000"/>
                          </a:solidFill>
                          <a:effectLst/>
                          <a:latin typeface="Arial Narrow" panose="020B0606020202030204" pitchFamily="34" charset="0"/>
                        </a:rPr>
                        <a:t>MEJORAMIENTO Y AMPLIACION DEL SERVICIO DE AGUA PARA RIEGO CON REPRESAMIENTO EN LAS COMUNIDADES DE PALPACACHI, LLAULLIPATA, CCENTAS, CCOLAURO, LICCHIVILCA, TARIBAMBA, OCRABAMBA, CHASCCEMOCCO Y CRUZPATA DEL  DISTRITO DE </a:t>
                      </a:r>
                      <a:r>
                        <a:rPr lang="es-PE" sz="1100" b="1" i="0" u="none" strike="noStrike" dirty="0">
                          <a:solidFill>
                            <a:srgbClr val="000000"/>
                          </a:solidFill>
                          <a:effectLst/>
                          <a:latin typeface="Arial Narrow" panose="020B0606020202030204" pitchFamily="34" charset="0"/>
                        </a:rPr>
                        <a:t>GAMARRA</a:t>
                      </a:r>
                      <a:r>
                        <a:rPr lang="es-PE" sz="1100" b="0" i="0" u="none" strike="noStrike" dirty="0">
                          <a:solidFill>
                            <a:srgbClr val="000000"/>
                          </a:solidFill>
                          <a:effectLst/>
                          <a:latin typeface="Arial Narrow" panose="020B0606020202030204" pitchFamily="34" charset="0"/>
                        </a:rPr>
                        <a:t> - PROVINCIA DE GRAU - DEPARTAMENTO DE APURIMAC</a:t>
                      </a:r>
                    </a:p>
                  </a:txBody>
                  <a:tcPr marL="6772" marR="6772" marT="6772" marB="0" anchor="ctr">
                    <a:solidFill>
                      <a:schemeClr val="bg1"/>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S/. 6’198,187</a:t>
                      </a:r>
                    </a:p>
                  </a:txBody>
                  <a:tcPr marL="6772" marR="6772" marT="6772" marB="0" anchor="ctr">
                    <a:solidFill>
                      <a:schemeClr val="bg1"/>
                    </a:solidFill>
                  </a:tcPr>
                </a:tc>
                <a:tc>
                  <a:txBody>
                    <a:bodyPr/>
                    <a:lstStyle/>
                    <a:p>
                      <a:pPr algn="ctr" rtl="0" fontAlgn="ctr"/>
                      <a:r>
                        <a:rPr lang="es-MX" sz="1100" b="0" i="0" u="none" strike="noStrike" dirty="0">
                          <a:solidFill>
                            <a:srgbClr val="222222"/>
                          </a:solidFill>
                          <a:effectLst/>
                          <a:latin typeface="Arial" panose="020B0604020202020204" pitchFamily="34" charset="0"/>
                        </a:rPr>
                        <a:t>IDEA</a:t>
                      </a:r>
                      <a:endParaRPr lang="es-PE" sz="1100" b="0" i="0" u="none" strike="noStrike" dirty="0">
                        <a:solidFill>
                          <a:srgbClr val="222222"/>
                        </a:solidFill>
                        <a:effectLst/>
                        <a:latin typeface="Arial" panose="020B0604020202020204" pitchFamily="34" charset="0"/>
                      </a:endParaRPr>
                    </a:p>
                  </a:txBody>
                  <a:tcPr marL="6772" marR="6772" marT="6772" marB="0" anchor="ctr">
                    <a:solidFill>
                      <a:schemeClr val="bg1"/>
                    </a:solidFill>
                  </a:tcPr>
                </a:tc>
                <a:tc>
                  <a:txBody>
                    <a:bodyPr/>
                    <a:lstStyle/>
                    <a:p>
                      <a:pPr algn="l" rtl="0" fontAlgn="ctr"/>
                      <a:r>
                        <a:rPr lang="es-MX" sz="1100" b="0" i="0" u="none" strike="noStrike" dirty="0">
                          <a:solidFill>
                            <a:srgbClr val="000000"/>
                          </a:solidFill>
                          <a:effectLst/>
                          <a:latin typeface="Arial Narrow" panose="020B0606020202030204" pitchFamily="34" charset="0"/>
                        </a:rPr>
                        <a:t>01 Distrito (09 Comunidades).</a:t>
                      </a:r>
                      <a:endParaRPr lang="es-PE" sz="1100" b="0" i="0" u="none" strike="noStrike" dirty="0">
                        <a:solidFill>
                          <a:srgbClr val="000000"/>
                        </a:solidFill>
                        <a:effectLst/>
                        <a:latin typeface="Arial Narrow" panose="020B0606020202030204" pitchFamily="34" charset="0"/>
                      </a:endParaRPr>
                    </a:p>
                  </a:txBody>
                  <a:tcPr marL="6772" marR="6772" marT="6772" marB="0" anchor="ctr">
                    <a:solidFill>
                      <a:schemeClr val="bg1"/>
                    </a:solidFill>
                  </a:tcPr>
                </a:tc>
                <a:tc>
                  <a:txBody>
                    <a:bodyPr/>
                    <a:lstStyle/>
                    <a:p>
                      <a:pPr marL="0" marR="0" lvl="0" indent="0" algn="just" defTabSz="914400" rtl="0" eaLnBrk="1" fontAlgn="ctr" latinLnBrk="0" hangingPunct="1">
                        <a:lnSpc>
                          <a:spcPct val="100000"/>
                        </a:lnSpc>
                        <a:spcBef>
                          <a:spcPts val="0"/>
                        </a:spcBef>
                        <a:spcAft>
                          <a:spcPts val="0"/>
                        </a:spcAft>
                        <a:buClrTx/>
                        <a:buSzTx/>
                        <a:buFontTx/>
                        <a:buNone/>
                        <a:tabLst/>
                        <a:defRPr/>
                      </a:pPr>
                      <a:r>
                        <a:rPr lang="es-MX" sz="1100" b="0" i="0" u="none" strike="noStrike" dirty="0">
                          <a:solidFill>
                            <a:srgbClr val="000000"/>
                          </a:solidFill>
                          <a:effectLst/>
                          <a:latin typeface="Arial Narrow" panose="020B0606020202030204" pitchFamily="34" charset="0"/>
                        </a:rPr>
                        <a:t>ADMINISTRACION DIRECTA.</a:t>
                      </a:r>
                      <a:endParaRPr lang="es-PE" sz="1100" b="0" i="0" u="none" strike="noStrike" dirty="0">
                        <a:solidFill>
                          <a:srgbClr val="000000"/>
                        </a:solidFill>
                        <a:effectLst/>
                        <a:latin typeface="Arial Narrow" panose="020B0606020202030204" pitchFamily="34" charset="0"/>
                      </a:endParaRPr>
                    </a:p>
                  </a:txBody>
                  <a:tcPr marL="6772" marR="6772" marT="6772" marB="0" anchor="ctr">
                    <a:solidFill>
                      <a:schemeClr val="bg1"/>
                    </a:solidFill>
                  </a:tcPr>
                </a:tc>
                <a:extLst>
                  <a:ext uri="{0D108BD9-81ED-4DB2-BD59-A6C34878D82A}">
                    <a16:rowId xmlns:a16="http://schemas.microsoft.com/office/drawing/2014/main" val="2630986103"/>
                  </a:ext>
                </a:extLst>
              </a:tr>
              <a:tr h="48380">
                <a:tc>
                  <a:txBody>
                    <a:bodyPr/>
                    <a:lstStyle/>
                    <a:p>
                      <a:pPr algn="ctr" rtl="0" fontAlgn="ctr"/>
                      <a:r>
                        <a:rPr lang="es-PE" sz="1100" u="none" strike="noStrike" dirty="0">
                          <a:effectLst/>
                        </a:rPr>
                        <a:t>4</a:t>
                      </a:r>
                      <a:endParaRPr lang="es-PE" sz="1100" b="0" i="0" u="none" strike="noStrike" dirty="0">
                        <a:solidFill>
                          <a:srgbClr val="222222"/>
                        </a:solidFill>
                        <a:effectLst/>
                        <a:latin typeface="Arial" panose="020B0604020202020204" pitchFamily="34" charset="0"/>
                      </a:endParaRPr>
                    </a:p>
                  </a:txBody>
                  <a:tcPr marL="6772" marR="6772" marT="6772" marB="0" anchor="ctr">
                    <a:solidFill>
                      <a:schemeClr val="tx2">
                        <a:lumMod val="40000"/>
                        <a:lumOff val="60000"/>
                      </a:schemeClr>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49417</a:t>
                      </a:r>
                    </a:p>
                  </a:txBody>
                  <a:tcPr marL="6772" marR="6772" marT="6772" marB="0" anchor="ctr">
                    <a:solidFill>
                      <a:schemeClr val="tx2">
                        <a:lumMod val="40000"/>
                        <a:lumOff val="60000"/>
                      </a:schemeClr>
                    </a:solidFill>
                  </a:tcPr>
                </a:tc>
                <a:tc>
                  <a:txBody>
                    <a:bodyPr/>
                    <a:lstStyle/>
                    <a:p>
                      <a:pPr algn="l" fontAlgn="ctr"/>
                      <a:r>
                        <a:rPr lang="es-PE" sz="1100" b="0" i="0" u="none" strike="noStrike" dirty="0">
                          <a:solidFill>
                            <a:srgbClr val="000000"/>
                          </a:solidFill>
                          <a:effectLst/>
                          <a:latin typeface="Arial Narrow" panose="020B0606020202030204" pitchFamily="34" charset="0"/>
                        </a:rPr>
                        <a:t>MEJORAMIENTO Y AMPLIACION DEL SERVICIO DE AGUA CON REPRESAMIENTO "</a:t>
                      </a:r>
                      <a:r>
                        <a:rPr lang="es-PE" sz="1100" b="1" i="0" u="none" strike="noStrike" dirty="0">
                          <a:solidFill>
                            <a:srgbClr val="000000"/>
                          </a:solidFill>
                          <a:effectLst/>
                          <a:latin typeface="Arial Narrow" panose="020B0606020202030204" pitchFamily="34" charset="0"/>
                        </a:rPr>
                        <a:t>MALLMANYA”</a:t>
                      </a:r>
                      <a:r>
                        <a:rPr lang="es-PE" sz="1100" b="0" i="0" u="none" strike="noStrike" dirty="0">
                          <a:solidFill>
                            <a:srgbClr val="000000"/>
                          </a:solidFill>
                          <a:effectLst/>
                          <a:latin typeface="Arial Narrow" panose="020B0606020202030204" pitchFamily="34" charset="0"/>
                        </a:rPr>
                        <a:t> EN LOS DISTRITOS DE MAMARA, SAN ANTONIO, VILCABAMBA, MICAELA BASTIDAS Y CURASCO DE LA PROVINCIA DE GRAU - DEPARTAMENTO DE APURIMAC</a:t>
                      </a:r>
                    </a:p>
                  </a:txBody>
                  <a:tcPr marL="6772" marR="6772" marT="6772" marB="0" anchor="ctr">
                    <a:solidFill>
                      <a:schemeClr val="tx2">
                        <a:lumMod val="40000"/>
                        <a:lumOff val="60000"/>
                      </a:schemeClr>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S/. 78’455,280</a:t>
                      </a:r>
                    </a:p>
                  </a:txBody>
                  <a:tcPr marL="6772" marR="6772" marT="6772" marB="0" anchor="ctr">
                    <a:solidFill>
                      <a:schemeClr val="tx2">
                        <a:lumMod val="40000"/>
                        <a:lumOff val="60000"/>
                      </a:schemeClr>
                    </a:solidFill>
                  </a:tcPr>
                </a:tc>
                <a:tc>
                  <a:txBody>
                    <a:bodyPr/>
                    <a:lstStyle/>
                    <a:p>
                      <a:pPr algn="ctr" rtl="0" fontAlgn="ctr"/>
                      <a:r>
                        <a:rPr lang="es-MX" sz="1100" b="0" i="0" u="none" strike="noStrike" dirty="0">
                          <a:solidFill>
                            <a:srgbClr val="222222"/>
                          </a:solidFill>
                          <a:effectLst/>
                          <a:latin typeface="Arial" panose="020B0604020202020204" pitchFamily="34" charset="0"/>
                        </a:rPr>
                        <a:t>IDEA</a:t>
                      </a:r>
                      <a:endParaRPr lang="es-PE" sz="1100" b="0" i="0" u="none" strike="noStrike" dirty="0">
                        <a:solidFill>
                          <a:srgbClr val="222222"/>
                        </a:solidFill>
                        <a:effectLst/>
                        <a:latin typeface="Arial" panose="020B0604020202020204" pitchFamily="34" charset="0"/>
                      </a:endParaRPr>
                    </a:p>
                  </a:txBody>
                  <a:tcPr marL="6772" marR="6772" marT="6772" marB="0" anchor="ctr">
                    <a:solidFill>
                      <a:schemeClr val="tx2">
                        <a:lumMod val="40000"/>
                        <a:lumOff val="60000"/>
                      </a:schemeClr>
                    </a:solidFill>
                  </a:tcPr>
                </a:tc>
                <a:tc>
                  <a:txBody>
                    <a:bodyPr/>
                    <a:lstStyle/>
                    <a:p>
                      <a:pPr algn="l" rtl="0" fontAlgn="ctr"/>
                      <a:r>
                        <a:rPr lang="es-PE" sz="1100" b="0" i="0" u="none" strike="noStrike" dirty="0">
                          <a:solidFill>
                            <a:srgbClr val="000000"/>
                          </a:solidFill>
                          <a:effectLst/>
                          <a:latin typeface="Arial Narrow" panose="020B0606020202030204" pitchFamily="34" charset="0"/>
                        </a:rPr>
                        <a:t>05 Distritos</a:t>
                      </a:r>
                    </a:p>
                  </a:txBody>
                  <a:tcPr marL="6772" marR="6772" marT="6772" marB="0" anchor="ctr">
                    <a:solidFill>
                      <a:schemeClr val="tx2">
                        <a:lumMod val="40000"/>
                        <a:lumOff val="60000"/>
                      </a:schemeClr>
                    </a:solidFill>
                  </a:tcPr>
                </a:tc>
                <a:tc>
                  <a:txBody>
                    <a:bodyPr/>
                    <a:lstStyle/>
                    <a:p>
                      <a:pPr marL="0" marR="0" lvl="0" indent="0" algn="just" defTabSz="914400" rtl="0" eaLnBrk="1" fontAlgn="ctr" latinLnBrk="0" hangingPunct="1">
                        <a:lnSpc>
                          <a:spcPct val="100000"/>
                        </a:lnSpc>
                        <a:spcBef>
                          <a:spcPts val="0"/>
                        </a:spcBef>
                        <a:spcAft>
                          <a:spcPts val="0"/>
                        </a:spcAft>
                        <a:buClrTx/>
                        <a:buSzTx/>
                        <a:buFontTx/>
                        <a:buNone/>
                        <a:tabLst/>
                        <a:defRPr/>
                      </a:pPr>
                      <a:r>
                        <a:rPr lang="es-MX" sz="1100" b="0" i="0" u="none" strike="noStrike" dirty="0">
                          <a:solidFill>
                            <a:srgbClr val="000000"/>
                          </a:solidFill>
                          <a:effectLst/>
                          <a:latin typeface="Arial Narrow" panose="020B0606020202030204" pitchFamily="34" charset="0"/>
                        </a:rPr>
                        <a:t>ADMINISTRACION DIRECTA.</a:t>
                      </a:r>
                      <a:endParaRPr lang="es-PE" sz="1100" b="0" i="0" u="none" strike="noStrike" dirty="0">
                        <a:solidFill>
                          <a:srgbClr val="000000"/>
                        </a:solidFill>
                        <a:effectLst/>
                        <a:latin typeface="Arial Narrow" panose="020B0606020202030204" pitchFamily="34" charset="0"/>
                      </a:endParaRPr>
                    </a:p>
                  </a:txBody>
                  <a:tcPr marL="6772" marR="6772" marT="6772" marB="0" anchor="ctr">
                    <a:solidFill>
                      <a:schemeClr val="tx2">
                        <a:lumMod val="40000"/>
                        <a:lumOff val="60000"/>
                      </a:schemeClr>
                    </a:solidFill>
                  </a:tcPr>
                </a:tc>
                <a:extLst>
                  <a:ext uri="{0D108BD9-81ED-4DB2-BD59-A6C34878D82A}">
                    <a16:rowId xmlns:a16="http://schemas.microsoft.com/office/drawing/2014/main" val="970051627"/>
                  </a:ext>
                </a:extLst>
              </a:tr>
            </a:tbl>
          </a:graphicData>
        </a:graphic>
      </p:graphicFrame>
    </p:spTree>
    <p:extLst>
      <p:ext uri="{BB962C8B-B14F-4D97-AF65-F5344CB8AC3E}">
        <p14:creationId xmlns:p14="http://schemas.microsoft.com/office/powerpoint/2010/main" val="3586778647"/>
      </p:ext>
    </p:extLst>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792051" y="406401"/>
            <a:ext cx="10562741" cy="1173976"/>
          </a:xfrm>
          <a:prstGeom prst="rect">
            <a:avLst/>
          </a:prstGeom>
        </p:spPr>
        <p:txBody>
          <a:bodyPr spcFirstLastPara="1" vert="horz" wrap="square" lIns="0" tIns="0" rIns="0" bIns="0" rtlCol="0" anchor="b" anchorCtr="0">
            <a:noAutofit/>
          </a:bodyPr>
          <a:lstStyle/>
          <a:p>
            <a:pPr algn="ctr"/>
            <a:r>
              <a:rPr lang="en" dirty="0">
                <a:effectLst>
                  <a:outerShdw blurRad="38100" dist="38100" dir="2700000" algn="tl">
                    <a:srgbClr val="000000">
                      <a:alpha val="43137"/>
                    </a:srgbClr>
                  </a:outerShdw>
                </a:effectLst>
              </a:rPr>
              <a:t>Proyectos de Inversion Programados para su Formulacion -2020</a:t>
            </a:r>
            <a:endParaRPr dirty="0">
              <a:effectLst>
                <a:outerShdw blurRad="38100" dist="38100" dir="2700000" algn="tl">
                  <a:srgbClr val="000000">
                    <a:alpha val="43137"/>
                  </a:srgbClr>
                </a:outerShdw>
              </a:effectLst>
            </a:endParaRP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13</a:t>
            </a:fld>
            <a:endParaRPr/>
          </a:p>
        </p:txBody>
      </p:sp>
      <p:graphicFrame>
        <p:nvGraphicFramePr>
          <p:cNvPr id="3" name="Tabla 2">
            <a:extLst>
              <a:ext uri="{FF2B5EF4-FFF2-40B4-BE49-F238E27FC236}">
                <a16:creationId xmlns:a16="http://schemas.microsoft.com/office/drawing/2014/main" id="{2A47BF93-7CB7-4781-AA82-B285D500DF30}"/>
              </a:ext>
            </a:extLst>
          </p:cNvPr>
          <p:cNvGraphicFramePr>
            <a:graphicFrameLocks noGrp="1"/>
          </p:cNvGraphicFramePr>
          <p:nvPr>
            <p:extLst>
              <p:ext uri="{D42A27DB-BD31-4B8C-83A1-F6EECF244321}">
                <p14:modId xmlns:p14="http://schemas.microsoft.com/office/powerpoint/2010/main" val="1032035043"/>
              </p:ext>
            </p:extLst>
          </p:nvPr>
        </p:nvGraphicFramePr>
        <p:xfrm>
          <a:off x="792050" y="2180322"/>
          <a:ext cx="10562741" cy="2031996"/>
        </p:xfrm>
        <a:graphic>
          <a:graphicData uri="http://schemas.openxmlformats.org/drawingml/2006/table">
            <a:tbl>
              <a:tblPr>
                <a:tableStyleId>{E8B1032C-EA38-4F05-BA0D-38AFFFC7BED3}</a:tableStyleId>
              </a:tblPr>
              <a:tblGrid>
                <a:gridCol w="991419">
                  <a:extLst>
                    <a:ext uri="{9D8B030D-6E8A-4147-A177-3AD203B41FA5}">
                      <a16:colId xmlns:a16="http://schemas.microsoft.com/office/drawing/2014/main" val="1149053298"/>
                    </a:ext>
                  </a:extLst>
                </a:gridCol>
                <a:gridCol w="758253">
                  <a:extLst>
                    <a:ext uri="{9D8B030D-6E8A-4147-A177-3AD203B41FA5}">
                      <a16:colId xmlns:a16="http://schemas.microsoft.com/office/drawing/2014/main" val="541476674"/>
                    </a:ext>
                  </a:extLst>
                </a:gridCol>
                <a:gridCol w="4184542">
                  <a:extLst>
                    <a:ext uri="{9D8B030D-6E8A-4147-A177-3AD203B41FA5}">
                      <a16:colId xmlns:a16="http://schemas.microsoft.com/office/drawing/2014/main" val="3436427589"/>
                    </a:ext>
                  </a:extLst>
                </a:gridCol>
                <a:gridCol w="1162373">
                  <a:extLst>
                    <a:ext uri="{9D8B030D-6E8A-4147-A177-3AD203B41FA5}">
                      <a16:colId xmlns:a16="http://schemas.microsoft.com/office/drawing/2014/main" val="2737056336"/>
                    </a:ext>
                  </a:extLst>
                </a:gridCol>
                <a:gridCol w="914400">
                  <a:extLst>
                    <a:ext uri="{9D8B030D-6E8A-4147-A177-3AD203B41FA5}">
                      <a16:colId xmlns:a16="http://schemas.microsoft.com/office/drawing/2014/main" val="3418132934"/>
                    </a:ext>
                  </a:extLst>
                </a:gridCol>
                <a:gridCol w="1084882">
                  <a:extLst>
                    <a:ext uri="{9D8B030D-6E8A-4147-A177-3AD203B41FA5}">
                      <a16:colId xmlns:a16="http://schemas.microsoft.com/office/drawing/2014/main" val="2610258380"/>
                    </a:ext>
                  </a:extLst>
                </a:gridCol>
                <a:gridCol w="1466872">
                  <a:extLst>
                    <a:ext uri="{9D8B030D-6E8A-4147-A177-3AD203B41FA5}">
                      <a16:colId xmlns:a16="http://schemas.microsoft.com/office/drawing/2014/main" val="840716094"/>
                    </a:ext>
                  </a:extLst>
                </a:gridCol>
              </a:tblGrid>
              <a:tr h="194820">
                <a:tc>
                  <a:txBody>
                    <a:bodyPr/>
                    <a:lstStyle/>
                    <a:p>
                      <a:pPr algn="ctr" rtl="0" fontAlgn="ctr"/>
                      <a:r>
                        <a:rPr lang="es-PE" sz="1100" b="1" u="none" strike="noStrike" dirty="0" err="1">
                          <a:effectLst/>
                        </a:rPr>
                        <a:t>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CÓDIGO DE IDEA</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NOMBRE DEL PROYECTO DE INVERSIÓN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effectLst/>
                        </a:rPr>
                        <a:t>INVERSIÓN ESTIMADO s/.</a:t>
                      </a:r>
                      <a:endParaRPr lang="es-PE" sz="1100" b="1" i="0" u="none" strike="noStrike">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effectLst/>
                        </a:rPr>
                        <a:t>ESTADO SITUACIONAL</a:t>
                      </a:r>
                      <a:endParaRPr lang="es-PE" sz="1100" b="1" i="0" u="none" strike="noStrike">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ALCANCE</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MODALIDAD DE LA FORMULACIÓN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extLst>
                  <a:ext uri="{0D108BD9-81ED-4DB2-BD59-A6C34878D82A}">
                    <a16:rowId xmlns:a16="http://schemas.microsoft.com/office/drawing/2014/main" val="3216576694"/>
                  </a:ext>
                </a:extLst>
              </a:tr>
              <a:tr h="863188">
                <a:tc>
                  <a:txBody>
                    <a:bodyPr/>
                    <a:lstStyle/>
                    <a:p>
                      <a:pPr algn="ctr" rtl="0" fontAlgn="ctr"/>
                      <a:r>
                        <a:rPr lang="es-PE" sz="1100" u="none" strike="noStrike" dirty="0">
                          <a:effectLst/>
                        </a:rPr>
                        <a:t>5</a:t>
                      </a:r>
                      <a:endParaRPr lang="es-PE" sz="1100" b="0" i="0" u="none" strike="noStrike" dirty="0">
                        <a:solidFill>
                          <a:srgbClr val="222222"/>
                        </a:solidFill>
                        <a:effectLst/>
                        <a:latin typeface="Arial" panose="020B0604020202020204" pitchFamily="34" charset="0"/>
                      </a:endParaRPr>
                    </a:p>
                  </a:txBody>
                  <a:tcPr marL="6772" marR="6772" marT="6772" marB="0" anchor="ctr">
                    <a:solidFill>
                      <a:schemeClr val="bg1"/>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49396</a:t>
                      </a:r>
                    </a:p>
                  </a:txBody>
                  <a:tcPr marL="6772" marR="6772" marT="6772" marB="0" anchor="ctr">
                    <a:solidFill>
                      <a:schemeClr val="bg1"/>
                    </a:solidFill>
                  </a:tcPr>
                </a:tc>
                <a:tc>
                  <a:txBody>
                    <a:bodyPr/>
                    <a:lstStyle/>
                    <a:p>
                      <a:pPr algn="l" fontAlgn="ctr"/>
                      <a:r>
                        <a:rPr lang="es-PE" sz="1100" b="0" i="0" u="none" strike="noStrike" dirty="0">
                          <a:solidFill>
                            <a:srgbClr val="000000"/>
                          </a:solidFill>
                          <a:effectLst/>
                          <a:latin typeface="Arial Narrow" panose="020B0606020202030204" pitchFamily="34" charset="0"/>
                        </a:rPr>
                        <a:t>MEJORAMIENTO Y AMPLIACION DEL SERVICIO DE AGUA PARA RIEGO EN LAS LOCALIDADES DE HUANCABAMBA, CHECCHE, HUARACCOPATA, SACCLAYA, ÑAWINPUQUIO, CUMANAYLLA, SANTA ANITA, HUANCASVILCAS, RAYANNIYOCC, AYAVIRI, CRUZ PAMPA, TOCYASCCA, MUÑAHUAYCCO Y CCACCE  DISTRITO DE JOSE MARIA </a:t>
                      </a:r>
                      <a:r>
                        <a:rPr lang="es-PE" sz="1100" b="1" i="0" u="none" strike="noStrike" dirty="0">
                          <a:solidFill>
                            <a:srgbClr val="000000"/>
                          </a:solidFill>
                          <a:effectLst/>
                          <a:latin typeface="Arial Narrow" panose="020B0606020202030204" pitchFamily="34" charset="0"/>
                        </a:rPr>
                        <a:t>ARGUEDAS</a:t>
                      </a:r>
                      <a:r>
                        <a:rPr lang="es-PE" sz="1100" b="0" i="0" u="none" strike="noStrike" dirty="0">
                          <a:solidFill>
                            <a:srgbClr val="000000"/>
                          </a:solidFill>
                          <a:effectLst/>
                          <a:latin typeface="Arial Narrow" panose="020B0606020202030204" pitchFamily="34" charset="0"/>
                        </a:rPr>
                        <a:t> - PROVINCIA DE ANDAHUAYLAS - DEPARTAMENTO DE APURIMAC. </a:t>
                      </a:r>
                    </a:p>
                  </a:txBody>
                  <a:tcPr marL="6772" marR="6772" marT="6772" marB="0" anchor="ctr">
                    <a:solidFill>
                      <a:schemeClr val="bg1"/>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S/. 68’648,370</a:t>
                      </a:r>
                    </a:p>
                  </a:txBody>
                  <a:tcPr marL="6772" marR="6772" marT="6772" marB="0" anchor="ctr">
                    <a:solidFill>
                      <a:schemeClr val="bg1"/>
                    </a:solidFill>
                  </a:tcPr>
                </a:tc>
                <a:tc>
                  <a:txBody>
                    <a:bodyPr/>
                    <a:lstStyle/>
                    <a:p>
                      <a:pPr algn="ctr" rtl="0" fontAlgn="ctr"/>
                      <a:r>
                        <a:rPr lang="es-MX" sz="1100" b="0" i="0" u="none" strike="noStrike" dirty="0">
                          <a:solidFill>
                            <a:srgbClr val="222222"/>
                          </a:solidFill>
                          <a:effectLst/>
                          <a:latin typeface="Arial" panose="020B0604020202020204" pitchFamily="34" charset="0"/>
                        </a:rPr>
                        <a:t>IDEA</a:t>
                      </a:r>
                      <a:endParaRPr lang="es-PE" sz="1100" b="0" i="0" u="none" strike="noStrike" dirty="0">
                        <a:solidFill>
                          <a:srgbClr val="222222"/>
                        </a:solidFill>
                        <a:effectLst/>
                        <a:latin typeface="Arial" panose="020B0604020202020204" pitchFamily="34" charset="0"/>
                      </a:endParaRPr>
                    </a:p>
                  </a:txBody>
                  <a:tcPr marL="6772" marR="6772" marT="6772" marB="0" anchor="ctr">
                    <a:solidFill>
                      <a:schemeClr val="bg1"/>
                    </a:solidFill>
                  </a:tcPr>
                </a:tc>
                <a:tc>
                  <a:txBody>
                    <a:bodyPr/>
                    <a:lstStyle/>
                    <a:p>
                      <a:pPr marL="171450" indent="-171450" algn="l" rtl="0" fontAlgn="ctr">
                        <a:buFont typeface="Arial" panose="020B0604020202020204" pitchFamily="34" charset="0"/>
                        <a:buChar char="•"/>
                      </a:pPr>
                      <a:r>
                        <a:rPr lang="es-PE" sz="1100" b="0" i="0" u="none" strike="noStrike" dirty="0">
                          <a:solidFill>
                            <a:srgbClr val="000000"/>
                          </a:solidFill>
                          <a:effectLst/>
                          <a:latin typeface="Arial Narrow" panose="020B0606020202030204" pitchFamily="34" charset="0"/>
                        </a:rPr>
                        <a:t>01 Distrito (14 Comunidades)</a:t>
                      </a:r>
                    </a:p>
                  </a:txBody>
                  <a:tcPr marL="6772" marR="6772" marT="6772" marB="0" anchor="ctr">
                    <a:solidFill>
                      <a:schemeClr val="bg1"/>
                    </a:solidFill>
                  </a:tcPr>
                </a:tc>
                <a:tc>
                  <a:txBody>
                    <a:bodyPr/>
                    <a:lstStyle/>
                    <a:p>
                      <a:pPr marL="0" marR="0" lvl="0" indent="0" algn="just" defTabSz="914400" rtl="0" eaLnBrk="1" fontAlgn="ctr" latinLnBrk="0" hangingPunct="1">
                        <a:lnSpc>
                          <a:spcPct val="100000"/>
                        </a:lnSpc>
                        <a:spcBef>
                          <a:spcPts val="0"/>
                        </a:spcBef>
                        <a:spcAft>
                          <a:spcPts val="0"/>
                        </a:spcAft>
                        <a:buClrTx/>
                        <a:buSzTx/>
                        <a:buFontTx/>
                        <a:buNone/>
                        <a:tabLst/>
                        <a:defRPr/>
                      </a:pPr>
                      <a:r>
                        <a:rPr lang="es-MX" sz="1100" b="0" i="0" u="none" strike="noStrike" dirty="0">
                          <a:solidFill>
                            <a:srgbClr val="000000"/>
                          </a:solidFill>
                          <a:effectLst/>
                          <a:latin typeface="Arial Narrow" panose="020B0606020202030204" pitchFamily="34" charset="0"/>
                        </a:rPr>
                        <a:t>ADMINISTRACION DIRECTA.</a:t>
                      </a:r>
                      <a:endParaRPr lang="es-PE" sz="1100" b="0" i="0" u="none" strike="noStrike" dirty="0">
                        <a:solidFill>
                          <a:srgbClr val="000000"/>
                        </a:solidFill>
                        <a:effectLst/>
                        <a:latin typeface="Arial Narrow" panose="020B0606020202030204" pitchFamily="34" charset="0"/>
                      </a:endParaRPr>
                    </a:p>
                  </a:txBody>
                  <a:tcPr marL="6772" marR="6772" marT="6772" marB="0" anchor="ctr">
                    <a:solidFill>
                      <a:schemeClr val="bg1"/>
                    </a:solidFill>
                  </a:tcPr>
                </a:tc>
                <a:extLst>
                  <a:ext uri="{0D108BD9-81ED-4DB2-BD59-A6C34878D82A}">
                    <a16:rowId xmlns:a16="http://schemas.microsoft.com/office/drawing/2014/main" val="2630986103"/>
                  </a:ext>
                </a:extLst>
              </a:tr>
              <a:tr h="481263">
                <a:tc>
                  <a:txBody>
                    <a:bodyPr/>
                    <a:lstStyle/>
                    <a:p>
                      <a:pPr algn="ctr" rtl="0" fontAlgn="ctr"/>
                      <a:r>
                        <a:rPr lang="es-PE" sz="1100" u="none" strike="noStrike" dirty="0">
                          <a:effectLst/>
                        </a:rPr>
                        <a:t>6</a:t>
                      </a:r>
                      <a:endParaRPr lang="es-PE" sz="1100" b="0" i="0" u="none" strike="noStrike" dirty="0">
                        <a:solidFill>
                          <a:srgbClr val="222222"/>
                        </a:solidFill>
                        <a:effectLst/>
                        <a:latin typeface="Arial" panose="020B0604020202020204" pitchFamily="34" charset="0"/>
                      </a:endParaRPr>
                    </a:p>
                  </a:txBody>
                  <a:tcPr marL="6772" marR="6772" marT="6772" marB="0" anchor="ctr"/>
                </a:tc>
                <a:tc>
                  <a:txBody>
                    <a:bodyPr/>
                    <a:lstStyle/>
                    <a:p>
                      <a:pPr algn="ctr" rtl="0" fontAlgn="ctr"/>
                      <a:r>
                        <a:rPr lang="es-PE" sz="1100" b="0" i="0" u="none" strike="noStrike" dirty="0">
                          <a:solidFill>
                            <a:srgbClr val="000000"/>
                          </a:solidFill>
                          <a:effectLst/>
                          <a:latin typeface="Arial Narrow" panose="020B0606020202030204" pitchFamily="34" charset="0"/>
                        </a:rPr>
                        <a:t>91036</a:t>
                      </a:r>
                    </a:p>
                  </a:txBody>
                  <a:tcPr marL="6772" marR="6772" marT="6772" marB="0" anchor="ctr"/>
                </a:tc>
                <a:tc>
                  <a:txBody>
                    <a:bodyPr/>
                    <a:lstStyle/>
                    <a:p>
                      <a:pPr algn="l" fontAlgn="ctr"/>
                      <a:r>
                        <a:rPr lang="es-PE" sz="1100" b="0" i="0" u="none" strike="noStrike" dirty="0">
                          <a:solidFill>
                            <a:srgbClr val="000000"/>
                          </a:solidFill>
                          <a:effectLst/>
                          <a:latin typeface="Arial Narrow" panose="020B0606020202030204" pitchFamily="34" charset="0"/>
                        </a:rPr>
                        <a:t>MEJORAMIENTO Y AMPLIACION DEL SERVICIO DE AGUA PARA RIEGO CON REPRESAMIENTO EN  LOS DISTRITOS DE </a:t>
                      </a:r>
                      <a:r>
                        <a:rPr lang="es-PE" sz="1100" b="1" i="0" u="none" strike="noStrike" dirty="0">
                          <a:solidFill>
                            <a:srgbClr val="000000"/>
                          </a:solidFill>
                          <a:effectLst/>
                          <a:latin typeface="Arial Narrow" panose="020B0606020202030204" pitchFamily="34" charset="0"/>
                        </a:rPr>
                        <a:t>TAPAIRIHUA Y CHAPIMARCA </a:t>
                      </a:r>
                      <a:r>
                        <a:rPr lang="es-PE" sz="1100" b="0" i="0" u="none" strike="noStrike" dirty="0">
                          <a:solidFill>
                            <a:srgbClr val="000000"/>
                          </a:solidFill>
                          <a:effectLst/>
                          <a:latin typeface="Arial Narrow" panose="020B0606020202030204" pitchFamily="34" charset="0"/>
                        </a:rPr>
                        <a:t>DE LA  PROVINCIA DE AYMARAES - DEPARTAMENTO DE APURIMAC</a:t>
                      </a:r>
                    </a:p>
                  </a:txBody>
                  <a:tcPr marL="6772" marR="6772" marT="6772" marB="0" anchor="ctr"/>
                </a:tc>
                <a:tc>
                  <a:txBody>
                    <a:bodyPr/>
                    <a:lstStyle/>
                    <a:p>
                      <a:pPr algn="ctr" rtl="0" fontAlgn="ctr"/>
                      <a:r>
                        <a:rPr lang="es-PE" sz="1100" b="0" i="0" u="none" strike="noStrike" dirty="0">
                          <a:solidFill>
                            <a:srgbClr val="000000"/>
                          </a:solidFill>
                          <a:effectLst/>
                          <a:latin typeface="Arial Narrow" panose="020B0606020202030204" pitchFamily="34" charset="0"/>
                        </a:rPr>
                        <a:t>S/. 38’566,500</a:t>
                      </a:r>
                    </a:p>
                  </a:txBody>
                  <a:tcPr marL="6772" marR="6772" marT="6772" marB="0" anchor="ctr"/>
                </a:tc>
                <a:tc>
                  <a:txBody>
                    <a:bodyPr/>
                    <a:lstStyle/>
                    <a:p>
                      <a:pPr algn="ctr" rtl="0" fontAlgn="ctr"/>
                      <a:r>
                        <a:rPr lang="es-MX" sz="1100" b="0" i="0" u="none" strike="noStrike" dirty="0">
                          <a:solidFill>
                            <a:srgbClr val="222222"/>
                          </a:solidFill>
                          <a:effectLst/>
                          <a:latin typeface="Arial" panose="020B0604020202020204" pitchFamily="34" charset="0"/>
                        </a:rPr>
                        <a:t>IDEA</a:t>
                      </a:r>
                      <a:endParaRPr lang="es-PE" sz="1100" b="0" i="0" u="none" strike="noStrike" dirty="0">
                        <a:solidFill>
                          <a:srgbClr val="222222"/>
                        </a:solidFill>
                        <a:effectLst/>
                        <a:latin typeface="Arial" panose="020B0604020202020204" pitchFamily="34" charset="0"/>
                      </a:endParaRPr>
                    </a:p>
                  </a:txBody>
                  <a:tcPr marL="6772" marR="6772" marT="6772" marB="0" anchor="ctr"/>
                </a:tc>
                <a:tc>
                  <a:txBody>
                    <a:bodyPr/>
                    <a:lstStyle/>
                    <a:p>
                      <a:pPr marL="171450" indent="-171450" algn="l" rtl="0" fontAlgn="ctr">
                        <a:buFont typeface="Arial" panose="020B0604020202020204" pitchFamily="34" charset="0"/>
                        <a:buChar char="•"/>
                      </a:pPr>
                      <a:r>
                        <a:rPr lang="es-PE" sz="1100" b="0" i="0" u="none" strike="noStrike" dirty="0">
                          <a:solidFill>
                            <a:srgbClr val="000000"/>
                          </a:solidFill>
                          <a:effectLst/>
                          <a:latin typeface="Arial Narrow" panose="020B0606020202030204" pitchFamily="34" charset="0"/>
                        </a:rPr>
                        <a:t>02 Distritos</a:t>
                      </a:r>
                    </a:p>
                  </a:txBody>
                  <a:tcPr marL="6772" marR="6772" marT="6772" marB="0" anchor="ctr"/>
                </a:tc>
                <a:tc>
                  <a:txBody>
                    <a:bodyPr/>
                    <a:lstStyle/>
                    <a:p>
                      <a:pPr marL="0" marR="0" lvl="0" indent="0" algn="just" defTabSz="914400" rtl="0" eaLnBrk="1" fontAlgn="ctr" latinLnBrk="0" hangingPunct="1">
                        <a:lnSpc>
                          <a:spcPct val="100000"/>
                        </a:lnSpc>
                        <a:spcBef>
                          <a:spcPts val="0"/>
                        </a:spcBef>
                        <a:spcAft>
                          <a:spcPts val="0"/>
                        </a:spcAft>
                        <a:buClrTx/>
                        <a:buSzTx/>
                        <a:buFontTx/>
                        <a:buNone/>
                        <a:tabLst/>
                        <a:defRPr/>
                      </a:pPr>
                      <a:r>
                        <a:rPr lang="es-MX" sz="1100" b="0" i="0" u="none" strike="noStrike" dirty="0">
                          <a:solidFill>
                            <a:srgbClr val="000000"/>
                          </a:solidFill>
                          <a:effectLst/>
                          <a:latin typeface="Arial Narrow" panose="020B0606020202030204" pitchFamily="34" charset="0"/>
                        </a:rPr>
                        <a:t>ADMINISTRACION DIRECTA.</a:t>
                      </a:r>
                      <a:endParaRPr lang="es-PE" sz="1100" b="0" i="0" u="none" strike="noStrike" dirty="0">
                        <a:solidFill>
                          <a:srgbClr val="000000"/>
                        </a:solidFill>
                        <a:effectLst/>
                        <a:latin typeface="Arial Narrow" panose="020B0606020202030204" pitchFamily="34" charset="0"/>
                      </a:endParaRPr>
                    </a:p>
                  </a:txBody>
                  <a:tcPr marL="6772" marR="6772" marT="6772" marB="0" anchor="ctr"/>
                </a:tc>
                <a:extLst>
                  <a:ext uri="{0D108BD9-81ED-4DB2-BD59-A6C34878D82A}">
                    <a16:rowId xmlns:a16="http://schemas.microsoft.com/office/drawing/2014/main" val="970051627"/>
                  </a:ext>
                </a:extLst>
              </a:tr>
            </a:tbl>
          </a:graphicData>
        </a:graphic>
      </p:graphicFrame>
    </p:spTree>
    <p:extLst>
      <p:ext uri="{BB962C8B-B14F-4D97-AF65-F5344CB8AC3E}">
        <p14:creationId xmlns:p14="http://schemas.microsoft.com/office/powerpoint/2010/main" val="3062258811"/>
      </p:ext>
    </p:extLst>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792051" y="406401"/>
            <a:ext cx="10562741" cy="1173976"/>
          </a:xfrm>
          <a:prstGeom prst="rect">
            <a:avLst/>
          </a:prstGeom>
        </p:spPr>
        <p:txBody>
          <a:bodyPr spcFirstLastPara="1" vert="horz" wrap="square" lIns="0" tIns="0" rIns="0" bIns="0" rtlCol="0" anchor="b" anchorCtr="0">
            <a:noAutofit/>
          </a:bodyPr>
          <a:lstStyle/>
          <a:p>
            <a:pPr algn="ctr"/>
            <a:r>
              <a:rPr lang="en" dirty="0">
                <a:effectLst>
                  <a:outerShdw blurRad="38100" dist="38100" dir="2700000" algn="tl">
                    <a:srgbClr val="000000">
                      <a:alpha val="43137"/>
                    </a:srgbClr>
                  </a:outerShdw>
                </a:effectLst>
              </a:rPr>
              <a:t>Proyectos de Inversion Programados para su Formulacion -2020</a:t>
            </a:r>
            <a:endParaRPr dirty="0">
              <a:effectLst>
                <a:outerShdw blurRad="38100" dist="38100" dir="2700000" algn="tl">
                  <a:srgbClr val="000000">
                    <a:alpha val="43137"/>
                  </a:srgbClr>
                </a:outerShdw>
              </a:effectLst>
            </a:endParaRP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14</a:t>
            </a:fld>
            <a:endParaRPr/>
          </a:p>
        </p:txBody>
      </p:sp>
      <p:graphicFrame>
        <p:nvGraphicFramePr>
          <p:cNvPr id="3" name="Tabla 2">
            <a:extLst>
              <a:ext uri="{FF2B5EF4-FFF2-40B4-BE49-F238E27FC236}">
                <a16:creationId xmlns:a16="http://schemas.microsoft.com/office/drawing/2014/main" id="{2A47BF93-7CB7-4781-AA82-B285D500DF30}"/>
              </a:ext>
            </a:extLst>
          </p:cNvPr>
          <p:cNvGraphicFramePr>
            <a:graphicFrameLocks noGrp="1"/>
          </p:cNvGraphicFramePr>
          <p:nvPr>
            <p:extLst>
              <p:ext uri="{D42A27DB-BD31-4B8C-83A1-F6EECF244321}">
                <p14:modId xmlns:p14="http://schemas.microsoft.com/office/powerpoint/2010/main" val="2594954377"/>
              </p:ext>
            </p:extLst>
          </p:nvPr>
        </p:nvGraphicFramePr>
        <p:xfrm>
          <a:off x="792051" y="2180321"/>
          <a:ext cx="10515394" cy="1813471"/>
        </p:xfrm>
        <a:graphic>
          <a:graphicData uri="http://schemas.openxmlformats.org/drawingml/2006/table">
            <a:tbl>
              <a:tblPr>
                <a:tableStyleId>{E8B1032C-EA38-4F05-BA0D-38AFFFC7BED3}</a:tableStyleId>
              </a:tblPr>
              <a:tblGrid>
                <a:gridCol w="555641">
                  <a:extLst>
                    <a:ext uri="{9D8B030D-6E8A-4147-A177-3AD203B41FA5}">
                      <a16:colId xmlns:a16="http://schemas.microsoft.com/office/drawing/2014/main" val="1149053298"/>
                    </a:ext>
                  </a:extLst>
                </a:gridCol>
                <a:gridCol w="883846">
                  <a:extLst>
                    <a:ext uri="{9D8B030D-6E8A-4147-A177-3AD203B41FA5}">
                      <a16:colId xmlns:a16="http://schemas.microsoft.com/office/drawing/2014/main" val="541476674"/>
                    </a:ext>
                  </a:extLst>
                </a:gridCol>
                <a:gridCol w="3967784">
                  <a:extLst>
                    <a:ext uri="{9D8B030D-6E8A-4147-A177-3AD203B41FA5}">
                      <a16:colId xmlns:a16="http://schemas.microsoft.com/office/drawing/2014/main" val="3436427589"/>
                    </a:ext>
                  </a:extLst>
                </a:gridCol>
                <a:gridCol w="1157497">
                  <a:extLst>
                    <a:ext uri="{9D8B030D-6E8A-4147-A177-3AD203B41FA5}">
                      <a16:colId xmlns:a16="http://schemas.microsoft.com/office/drawing/2014/main" val="2737056336"/>
                    </a:ext>
                  </a:extLst>
                </a:gridCol>
                <a:gridCol w="848925">
                  <a:extLst>
                    <a:ext uri="{9D8B030D-6E8A-4147-A177-3AD203B41FA5}">
                      <a16:colId xmlns:a16="http://schemas.microsoft.com/office/drawing/2014/main" val="3418132934"/>
                    </a:ext>
                  </a:extLst>
                </a:gridCol>
                <a:gridCol w="1751218">
                  <a:extLst>
                    <a:ext uri="{9D8B030D-6E8A-4147-A177-3AD203B41FA5}">
                      <a16:colId xmlns:a16="http://schemas.microsoft.com/office/drawing/2014/main" val="2610258380"/>
                    </a:ext>
                  </a:extLst>
                </a:gridCol>
                <a:gridCol w="1350483">
                  <a:extLst>
                    <a:ext uri="{9D8B030D-6E8A-4147-A177-3AD203B41FA5}">
                      <a16:colId xmlns:a16="http://schemas.microsoft.com/office/drawing/2014/main" val="840716094"/>
                    </a:ext>
                  </a:extLst>
                </a:gridCol>
              </a:tblGrid>
              <a:tr h="633219">
                <a:tc>
                  <a:txBody>
                    <a:bodyPr/>
                    <a:lstStyle/>
                    <a:p>
                      <a:pPr algn="ctr" rtl="0" fontAlgn="ctr"/>
                      <a:r>
                        <a:rPr lang="es-PE" sz="1100" b="1" u="none" strike="noStrike" dirty="0" err="1">
                          <a:effectLst/>
                        </a:rPr>
                        <a:t>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CÓDIGO DE IDEA</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NOMBRE DEL PROYECTO DE INVERSIÓN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effectLst/>
                        </a:rPr>
                        <a:t>INVERSIÓN ESTIMADO s/.</a:t>
                      </a:r>
                      <a:endParaRPr lang="es-PE" sz="1100" b="1" i="0" u="none" strike="noStrike">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effectLst/>
                        </a:rPr>
                        <a:t>ESTADO SITUACIONAL</a:t>
                      </a:r>
                      <a:endParaRPr lang="es-PE" sz="1100" b="1" i="0" u="none" strike="noStrike">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ALCANCE</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MODALIDAD DE LA FORMULACIÓN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extLst>
                  <a:ext uri="{0D108BD9-81ED-4DB2-BD59-A6C34878D82A}">
                    <a16:rowId xmlns:a16="http://schemas.microsoft.com/office/drawing/2014/main" val="3216576694"/>
                  </a:ext>
                </a:extLst>
              </a:tr>
              <a:tr h="1155055">
                <a:tc>
                  <a:txBody>
                    <a:bodyPr/>
                    <a:lstStyle/>
                    <a:p>
                      <a:pPr algn="ctr" rtl="0" fontAlgn="ctr"/>
                      <a:r>
                        <a:rPr lang="es-PE" sz="1100" u="none" strike="noStrike" dirty="0">
                          <a:effectLst/>
                        </a:rPr>
                        <a:t>7</a:t>
                      </a:r>
                      <a:endParaRPr lang="es-PE" sz="1100" b="0" i="0" u="none" strike="noStrike" dirty="0">
                        <a:solidFill>
                          <a:srgbClr val="222222"/>
                        </a:solidFill>
                        <a:effectLst/>
                        <a:latin typeface="Arial" panose="020B0604020202020204" pitchFamily="34" charset="0"/>
                      </a:endParaRPr>
                    </a:p>
                  </a:txBody>
                  <a:tcPr marL="6772" marR="6772" marT="6772" marB="0" anchor="ctr">
                    <a:solidFill>
                      <a:schemeClr val="tx2">
                        <a:lumMod val="40000"/>
                        <a:lumOff val="60000"/>
                      </a:schemeClr>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109172</a:t>
                      </a:r>
                    </a:p>
                  </a:txBody>
                  <a:tcPr marL="6772" marR="6772" marT="6772" marB="0" anchor="ctr">
                    <a:solidFill>
                      <a:schemeClr val="tx2">
                        <a:lumMod val="40000"/>
                        <a:lumOff val="60000"/>
                      </a:schemeClr>
                    </a:solidFill>
                  </a:tcPr>
                </a:tc>
                <a:tc>
                  <a:txBody>
                    <a:bodyPr/>
                    <a:lstStyle/>
                    <a:p>
                      <a:pPr algn="l" fontAlgn="ctr"/>
                      <a:r>
                        <a:rPr lang="es-PE" sz="1100" b="0" i="0" u="none" strike="noStrike" dirty="0">
                          <a:solidFill>
                            <a:srgbClr val="000000"/>
                          </a:solidFill>
                          <a:effectLst/>
                          <a:latin typeface="Arial Narrow" panose="020B0606020202030204" pitchFamily="34" charset="0"/>
                        </a:rPr>
                        <a:t>MEJORAMIENTO DE LA CADENA VALOR EN LA PRODUCCIÓN AGROPECUARIA MEDIANTE LA EFICIENTE GESTIÓN DE LOS RECURSOS HÍDRICOS EN LOS DISTRITOS SORAYA, CAPAYA, TORAYA, IHUAYLLO, COLCABAMBA, SAÑAYCA, LUCRE DE LA PROVINCIA DE AYMARAES,  Y EN EL DISTRITO DE TUMAY HUARACA Y EL  DISTRITO DE POMACOCHA - PROVINCIA DE ANDAHUAYLAS - DEPARTAMENTO DE APURIMAC </a:t>
                      </a:r>
                      <a:r>
                        <a:rPr lang="es-PE" sz="1100" b="1" i="0" u="none" strike="noStrike" dirty="0">
                          <a:solidFill>
                            <a:srgbClr val="000000"/>
                          </a:solidFill>
                          <a:effectLst/>
                          <a:latin typeface="Arial Narrow" panose="020B0606020202030204" pitchFamily="34" charset="0"/>
                        </a:rPr>
                        <a:t>(MANCOMUNIDAD CUSCA)</a:t>
                      </a:r>
                    </a:p>
                  </a:txBody>
                  <a:tcPr marL="6772" marR="6772" marT="6772" marB="0" anchor="ctr">
                    <a:solidFill>
                      <a:schemeClr val="tx2">
                        <a:lumMod val="40000"/>
                        <a:lumOff val="60000"/>
                      </a:schemeClr>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S/. 211’669,342</a:t>
                      </a:r>
                    </a:p>
                  </a:txBody>
                  <a:tcPr marL="6772" marR="6772" marT="6772" marB="0" anchor="ctr">
                    <a:solidFill>
                      <a:schemeClr val="tx2">
                        <a:lumMod val="40000"/>
                        <a:lumOff val="60000"/>
                      </a:schemeClr>
                    </a:solidFill>
                  </a:tcPr>
                </a:tc>
                <a:tc>
                  <a:txBody>
                    <a:bodyPr/>
                    <a:lstStyle/>
                    <a:p>
                      <a:pPr algn="ctr" rtl="0" fontAlgn="ctr"/>
                      <a:r>
                        <a:rPr lang="es-MX" sz="1100" b="0" i="0" u="none" strike="noStrike" dirty="0">
                          <a:solidFill>
                            <a:srgbClr val="222222"/>
                          </a:solidFill>
                          <a:effectLst/>
                          <a:latin typeface="Arial" panose="020B0604020202020204" pitchFamily="34" charset="0"/>
                        </a:rPr>
                        <a:t>IDEA</a:t>
                      </a:r>
                      <a:endParaRPr lang="es-PE" sz="1100" b="0" i="0" u="none" strike="noStrike" dirty="0">
                        <a:solidFill>
                          <a:srgbClr val="222222"/>
                        </a:solidFill>
                        <a:effectLst/>
                        <a:latin typeface="Arial" panose="020B0604020202020204" pitchFamily="34" charset="0"/>
                      </a:endParaRPr>
                    </a:p>
                  </a:txBody>
                  <a:tcPr marL="6772" marR="6772" marT="6772" marB="0" anchor="ctr">
                    <a:solidFill>
                      <a:schemeClr val="tx2">
                        <a:lumMod val="40000"/>
                        <a:lumOff val="60000"/>
                      </a:schemeClr>
                    </a:solidFill>
                  </a:tcPr>
                </a:tc>
                <a:tc>
                  <a:txBody>
                    <a:bodyPr/>
                    <a:lstStyle/>
                    <a:p>
                      <a:pPr marL="171450" indent="-171450" algn="l" rtl="0" fontAlgn="ctr">
                        <a:buFont typeface="Arial" panose="020B0604020202020204" pitchFamily="34" charset="0"/>
                        <a:buChar char="•"/>
                      </a:pPr>
                      <a:r>
                        <a:rPr lang="es-PE" sz="1100" b="0" i="0" u="none" strike="noStrike" dirty="0">
                          <a:solidFill>
                            <a:srgbClr val="000000"/>
                          </a:solidFill>
                          <a:effectLst/>
                          <a:latin typeface="Arial Narrow" panose="020B0606020202030204" pitchFamily="34" charset="0"/>
                        </a:rPr>
                        <a:t>08 Distritos</a:t>
                      </a:r>
                    </a:p>
                    <a:p>
                      <a:pPr marL="171450" indent="-171450" algn="l" rtl="0" fontAlgn="ctr">
                        <a:buFont typeface="Arial" panose="020B0604020202020204" pitchFamily="34" charset="0"/>
                        <a:buChar char="•"/>
                      </a:pPr>
                      <a:r>
                        <a:rPr lang="es-PE" sz="1100" b="0" i="0" u="none" strike="noStrike" dirty="0">
                          <a:solidFill>
                            <a:srgbClr val="000000"/>
                          </a:solidFill>
                          <a:effectLst/>
                          <a:latin typeface="Arial Narrow" panose="020B0606020202030204" pitchFamily="34" charset="0"/>
                        </a:rPr>
                        <a:t>02 Provincias</a:t>
                      </a:r>
                    </a:p>
                  </a:txBody>
                  <a:tcPr marL="6772" marR="6772" marT="6772" marB="0" anchor="ctr">
                    <a:solidFill>
                      <a:schemeClr val="tx2">
                        <a:lumMod val="40000"/>
                        <a:lumOff val="60000"/>
                      </a:schemeClr>
                    </a:solidFill>
                  </a:tcPr>
                </a:tc>
                <a:tc>
                  <a:txBody>
                    <a:bodyPr/>
                    <a:lstStyle/>
                    <a:p>
                      <a:pPr marL="0" marR="0" lvl="0" indent="0" algn="just" defTabSz="914400" rtl="0" eaLnBrk="1" fontAlgn="ctr" latinLnBrk="0" hangingPunct="1">
                        <a:lnSpc>
                          <a:spcPct val="100000"/>
                        </a:lnSpc>
                        <a:spcBef>
                          <a:spcPts val="0"/>
                        </a:spcBef>
                        <a:spcAft>
                          <a:spcPts val="0"/>
                        </a:spcAft>
                        <a:buClrTx/>
                        <a:buSzTx/>
                        <a:buFontTx/>
                        <a:buNone/>
                        <a:tabLst/>
                        <a:defRPr/>
                      </a:pPr>
                      <a:r>
                        <a:rPr lang="es-MX" sz="1100" b="0" i="0" u="none" strike="noStrike" dirty="0">
                          <a:solidFill>
                            <a:srgbClr val="000000"/>
                          </a:solidFill>
                          <a:effectLst/>
                          <a:latin typeface="Arial Narrow" panose="020B0606020202030204" pitchFamily="34" charset="0"/>
                        </a:rPr>
                        <a:t>ADMINISTRACION DIRECTA.</a:t>
                      </a:r>
                      <a:endParaRPr lang="es-PE" sz="1100" b="0" i="0" u="none" strike="noStrike" dirty="0">
                        <a:solidFill>
                          <a:srgbClr val="000000"/>
                        </a:solidFill>
                        <a:effectLst/>
                        <a:latin typeface="Arial Narrow" panose="020B0606020202030204" pitchFamily="34" charset="0"/>
                      </a:endParaRPr>
                    </a:p>
                  </a:txBody>
                  <a:tcPr marL="6772" marR="6772" marT="6772" marB="0" anchor="ctr">
                    <a:solidFill>
                      <a:schemeClr val="tx2">
                        <a:lumMod val="40000"/>
                        <a:lumOff val="60000"/>
                      </a:schemeClr>
                    </a:solidFill>
                  </a:tcPr>
                </a:tc>
                <a:extLst>
                  <a:ext uri="{0D108BD9-81ED-4DB2-BD59-A6C34878D82A}">
                    <a16:rowId xmlns:a16="http://schemas.microsoft.com/office/drawing/2014/main" val="2630986103"/>
                  </a:ext>
                </a:extLst>
              </a:tr>
            </a:tbl>
          </a:graphicData>
        </a:graphic>
      </p:graphicFrame>
    </p:spTree>
    <p:extLst>
      <p:ext uri="{BB962C8B-B14F-4D97-AF65-F5344CB8AC3E}">
        <p14:creationId xmlns:p14="http://schemas.microsoft.com/office/powerpoint/2010/main" val="120626102"/>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792051" y="406401"/>
            <a:ext cx="10562741" cy="1173976"/>
          </a:xfrm>
          <a:prstGeom prst="rect">
            <a:avLst/>
          </a:prstGeom>
        </p:spPr>
        <p:txBody>
          <a:bodyPr spcFirstLastPara="1" vert="horz" wrap="square" lIns="0" tIns="0" rIns="0" bIns="0" rtlCol="0" anchor="b" anchorCtr="0">
            <a:noAutofit/>
          </a:bodyPr>
          <a:lstStyle/>
          <a:p>
            <a:pPr algn="ctr"/>
            <a:r>
              <a:rPr lang="en" dirty="0">
                <a:effectLst>
                  <a:outerShdw blurRad="38100" dist="38100" dir="2700000" algn="tl">
                    <a:srgbClr val="000000">
                      <a:alpha val="43137"/>
                    </a:srgbClr>
                  </a:outerShdw>
                </a:effectLst>
              </a:rPr>
              <a:t>Proyectos de Inversion Programados para su Formulacion -2020</a:t>
            </a:r>
            <a:endParaRPr dirty="0">
              <a:effectLst>
                <a:outerShdw blurRad="38100" dist="38100" dir="2700000" algn="tl">
                  <a:srgbClr val="000000">
                    <a:alpha val="43137"/>
                  </a:srgbClr>
                </a:outerShdw>
              </a:effectLst>
            </a:endParaRP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15</a:t>
            </a:fld>
            <a:endParaRPr/>
          </a:p>
        </p:txBody>
      </p:sp>
      <p:graphicFrame>
        <p:nvGraphicFramePr>
          <p:cNvPr id="3" name="Tabla 2">
            <a:extLst>
              <a:ext uri="{FF2B5EF4-FFF2-40B4-BE49-F238E27FC236}">
                <a16:creationId xmlns:a16="http://schemas.microsoft.com/office/drawing/2014/main" id="{2A47BF93-7CB7-4781-AA82-B285D500DF30}"/>
              </a:ext>
            </a:extLst>
          </p:cNvPr>
          <p:cNvGraphicFramePr>
            <a:graphicFrameLocks noGrp="1"/>
          </p:cNvGraphicFramePr>
          <p:nvPr>
            <p:extLst>
              <p:ext uri="{D42A27DB-BD31-4B8C-83A1-F6EECF244321}">
                <p14:modId xmlns:p14="http://schemas.microsoft.com/office/powerpoint/2010/main" val="2651145700"/>
              </p:ext>
            </p:extLst>
          </p:nvPr>
        </p:nvGraphicFramePr>
        <p:xfrm>
          <a:off x="792050" y="2180322"/>
          <a:ext cx="10397723" cy="1187024"/>
        </p:xfrm>
        <a:graphic>
          <a:graphicData uri="http://schemas.openxmlformats.org/drawingml/2006/table">
            <a:tbl>
              <a:tblPr>
                <a:tableStyleId>{E8B1032C-EA38-4F05-BA0D-38AFFFC7BED3}</a:tableStyleId>
              </a:tblPr>
              <a:tblGrid>
                <a:gridCol w="975930">
                  <a:extLst>
                    <a:ext uri="{9D8B030D-6E8A-4147-A177-3AD203B41FA5}">
                      <a16:colId xmlns:a16="http://schemas.microsoft.com/office/drawing/2014/main" val="1149053298"/>
                    </a:ext>
                  </a:extLst>
                </a:gridCol>
                <a:gridCol w="758244">
                  <a:extLst>
                    <a:ext uri="{9D8B030D-6E8A-4147-A177-3AD203B41FA5}">
                      <a16:colId xmlns:a16="http://schemas.microsoft.com/office/drawing/2014/main" val="541476674"/>
                    </a:ext>
                  </a:extLst>
                </a:gridCol>
                <a:gridCol w="3595607">
                  <a:extLst>
                    <a:ext uri="{9D8B030D-6E8A-4147-A177-3AD203B41FA5}">
                      <a16:colId xmlns:a16="http://schemas.microsoft.com/office/drawing/2014/main" val="3436427589"/>
                    </a:ext>
                  </a:extLst>
                </a:gridCol>
                <a:gridCol w="1069500">
                  <a:extLst>
                    <a:ext uri="{9D8B030D-6E8A-4147-A177-3AD203B41FA5}">
                      <a16:colId xmlns:a16="http://schemas.microsoft.com/office/drawing/2014/main" val="2737056336"/>
                    </a:ext>
                  </a:extLst>
                </a:gridCol>
                <a:gridCol w="859200">
                  <a:extLst>
                    <a:ext uri="{9D8B030D-6E8A-4147-A177-3AD203B41FA5}">
                      <a16:colId xmlns:a16="http://schemas.microsoft.com/office/drawing/2014/main" val="3418132934"/>
                    </a:ext>
                  </a:extLst>
                </a:gridCol>
                <a:gridCol w="2007869">
                  <a:extLst>
                    <a:ext uri="{9D8B030D-6E8A-4147-A177-3AD203B41FA5}">
                      <a16:colId xmlns:a16="http://schemas.microsoft.com/office/drawing/2014/main" val="2610258380"/>
                    </a:ext>
                  </a:extLst>
                </a:gridCol>
                <a:gridCol w="1131373">
                  <a:extLst>
                    <a:ext uri="{9D8B030D-6E8A-4147-A177-3AD203B41FA5}">
                      <a16:colId xmlns:a16="http://schemas.microsoft.com/office/drawing/2014/main" val="840716094"/>
                    </a:ext>
                  </a:extLst>
                </a:gridCol>
              </a:tblGrid>
              <a:tr h="282480">
                <a:tc>
                  <a:txBody>
                    <a:bodyPr/>
                    <a:lstStyle/>
                    <a:p>
                      <a:pPr algn="ctr" rtl="0" fontAlgn="ctr"/>
                      <a:r>
                        <a:rPr lang="es-PE" sz="1100" b="1" u="none" strike="noStrike" dirty="0" err="1">
                          <a:effectLst/>
                        </a:rPr>
                        <a:t>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CÓDIGO DE IDEA</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NOMBRE DEL PROYECTO DE INVERSIÓN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effectLst/>
                        </a:rPr>
                        <a:t>INVERSIÓN ESTIMADO s/.</a:t>
                      </a:r>
                      <a:endParaRPr lang="es-PE" sz="1100" b="1" i="0" u="none" strike="noStrike">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effectLst/>
                        </a:rPr>
                        <a:t>ESTADO SITUACIONAL</a:t>
                      </a:r>
                      <a:endParaRPr lang="es-PE" sz="1100" b="1" i="0" u="none" strike="noStrike">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ALCANCE</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MODALIDAD DE LA FORMULACIÓN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extLst>
                  <a:ext uri="{0D108BD9-81ED-4DB2-BD59-A6C34878D82A}">
                    <a16:rowId xmlns:a16="http://schemas.microsoft.com/office/drawing/2014/main" val="3216576694"/>
                  </a:ext>
                </a:extLst>
              </a:tr>
              <a:tr h="559367">
                <a:tc>
                  <a:txBody>
                    <a:bodyPr/>
                    <a:lstStyle/>
                    <a:p>
                      <a:pPr algn="ctr" rtl="0" fontAlgn="ctr"/>
                      <a:r>
                        <a:rPr lang="es-PE" sz="1100" u="none" strike="noStrike" dirty="0">
                          <a:effectLst/>
                        </a:rPr>
                        <a:t>8</a:t>
                      </a:r>
                      <a:endParaRPr lang="es-PE" sz="1100" b="0" i="0" u="none" strike="noStrike" dirty="0">
                        <a:solidFill>
                          <a:srgbClr val="222222"/>
                        </a:solidFill>
                        <a:effectLst/>
                        <a:latin typeface="Arial" panose="020B0604020202020204" pitchFamily="34" charset="0"/>
                      </a:endParaRPr>
                    </a:p>
                  </a:txBody>
                  <a:tcPr marL="6772" marR="6772" marT="6772" marB="0" anchor="ctr">
                    <a:solidFill>
                      <a:schemeClr val="tx2">
                        <a:lumMod val="40000"/>
                        <a:lumOff val="60000"/>
                      </a:schemeClr>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49378</a:t>
                      </a:r>
                    </a:p>
                  </a:txBody>
                  <a:tcPr marL="6772" marR="6772" marT="6772" marB="0" anchor="ctr">
                    <a:solidFill>
                      <a:schemeClr val="tx2">
                        <a:lumMod val="40000"/>
                        <a:lumOff val="60000"/>
                      </a:schemeClr>
                    </a:solidFill>
                  </a:tcPr>
                </a:tc>
                <a:tc>
                  <a:txBody>
                    <a:bodyPr/>
                    <a:lstStyle/>
                    <a:p>
                      <a:pPr algn="l" fontAlgn="ctr"/>
                      <a:r>
                        <a:rPr lang="es-PE" sz="1100" b="0" i="0" u="none" strike="noStrike" dirty="0">
                          <a:solidFill>
                            <a:srgbClr val="000000"/>
                          </a:solidFill>
                          <a:effectLst/>
                          <a:latin typeface="Arial Narrow" panose="020B0606020202030204" pitchFamily="34" charset="0"/>
                        </a:rPr>
                        <a:t>CREACION DEL SISTEMA HIDRAULICO (</a:t>
                      </a:r>
                      <a:r>
                        <a:rPr lang="es-PE" sz="1100" b="1" i="0" u="none" strike="noStrike" dirty="0">
                          <a:solidFill>
                            <a:srgbClr val="000000"/>
                          </a:solidFill>
                          <a:effectLst/>
                          <a:latin typeface="Arial Narrow" panose="020B0606020202030204" pitchFamily="34" charset="0"/>
                        </a:rPr>
                        <a:t>CHICHA</a:t>
                      </a:r>
                      <a:r>
                        <a:rPr lang="es-PE" sz="1100" b="0" i="0" u="none" strike="noStrike" dirty="0">
                          <a:solidFill>
                            <a:srgbClr val="000000"/>
                          </a:solidFill>
                          <a:effectLst/>
                          <a:latin typeface="Arial Narrow" panose="020B0606020202030204" pitchFamily="34" charset="0"/>
                        </a:rPr>
                        <a:t>) PARA EL APROVECHAMIENTO MULTIPLES EN LAS PROVINCIAS DE ANDAHUAYLAS Y CHINCHEROS DEL  DEPARTAMENTO DE APURIMAC. </a:t>
                      </a:r>
                    </a:p>
                  </a:txBody>
                  <a:tcPr marL="6772" marR="6772" marT="6772" marB="0" anchor="ctr">
                    <a:solidFill>
                      <a:schemeClr val="tx2">
                        <a:lumMod val="40000"/>
                        <a:lumOff val="60000"/>
                      </a:schemeClr>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S/. 2,238’491,750</a:t>
                      </a:r>
                    </a:p>
                  </a:txBody>
                  <a:tcPr marL="6772" marR="6772" marT="6772" marB="0" anchor="ctr">
                    <a:solidFill>
                      <a:schemeClr val="tx2">
                        <a:lumMod val="40000"/>
                        <a:lumOff val="60000"/>
                      </a:schemeClr>
                    </a:solidFill>
                  </a:tcPr>
                </a:tc>
                <a:tc>
                  <a:txBody>
                    <a:bodyPr/>
                    <a:lstStyle/>
                    <a:p>
                      <a:pPr algn="ctr" rtl="0" fontAlgn="ctr"/>
                      <a:r>
                        <a:rPr lang="es-MX" sz="1100" b="0" i="0" u="none" strike="noStrike" dirty="0">
                          <a:solidFill>
                            <a:srgbClr val="222222"/>
                          </a:solidFill>
                          <a:effectLst/>
                          <a:latin typeface="Arial" panose="020B0604020202020204" pitchFamily="34" charset="0"/>
                        </a:rPr>
                        <a:t>IDEA</a:t>
                      </a:r>
                      <a:endParaRPr lang="es-PE" sz="1100" b="0" i="0" u="none" strike="noStrike" dirty="0">
                        <a:solidFill>
                          <a:srgbClr val="222222"/>
                        </a:solidFill>
                        <a:effectLst/>
                        <a:latin typeface="Arial" panose="020B0604020202020204" pitchFamily="34" charset="0"/>
                      </a:endParaRPr>
                    </a:p>
                  </a:txBody>
                  <a:tcPr marL="6772" marR="6772" marT="6772" marB="0" anchor="ctr">
                    <a:solidFill>
                      <a:schemeClr val="tx2">
                        <a:lumMod val="40000"/>
                        <a:lumOff val="60000"/>
                      </a:schemeClr>
                    </a:solidFill>
                  </a:tcPr>
                </a:tc>
                <a:tc>
                  <a:txBody>
                    <a:bodyPr/>
                    <a:lstStyle/>
                    <a:p>
                      <a:pPr marL="171450" indent="-171450" algn="l" rtl="0" fontAlgn="ctr">
                        <a:buFont typeface="Arial" panose="020B0604020202020204" pitchFamily="34" charset="0"/>
                        <a:buChar char="•"/>
                      </a:pPr>
                      <a:r>
                        <a:rPr lang="es-MX" sz="1100" b="0" i="0" u="none" strike="noStrike" dirty="0">
                          <a:solidFill>
                            <a:srgbClr val="000000"/>
                          </a:solidFill>
                          <a:effectLst/>
                          <a:latin typeface="Arial Narrow" panose="020B0606020202030204" pitchFamily="34" charset="0"/>
                        </a:rPr>
                        <a:t>02 Provincias</a:t>
                      </a:r>
                    </a:p>
                    <a:p>
                      <a:pPr marL="171450" indent="-171450" algn="l" rtl="0" fontAlgn="ctr">
                        <a:buFont typeface="Arial" panose="020B0604020202020204" pitchFamily="34" charset="0"/>
                        <a:buChar char="•"/>
                      </a:pPr>
                      <a:r>
                        <a:rPr lang="es-MX" sz="1100" b="0" i="0" u="none" strike="noStrike" dirty="0">
                          <a:solidFill>
                            <a:srgbClr val="000000"/>
                          </a:solidFill>
                          <a:effectLst/>
                          <a:latin typeface="Arial Narrow" panose="020B0606020202030204" pitchFamily="34" charset="0"/>
                        </a:rPr>
                        <a:t>50,000 Ha</a:t>
                      </a:r>
                    </a:p>
                    <a:p>
                      <a:pPr marL="171450" indent="-171450" algn="l" rtl="0" fontAlgn="ctr">
                        <a:buFont typeface="Arial" panose="020B0604020202020204" pitchFamily="34" charset="0"/>
                        <a:buChar char="•"/>
                      </a:pPr>
                      <a:r>
                        <a:rPr lang="es-MX" sz="1100" b="0" i="0" u="none" strike="noStrike" dirty="0">
                          <a:solidFill>
                            <a:srgbClr val="000000"/>
                          </a:solidFill>
                          <a:effectLst/>
                          <a:latin typeface="Arial Narrow" panose="020B0606020202030204" pitchFamily="34" charset="0"/>
                        </a:rPr>
                        <a:t>02 Hidroeléctricas</a:t>
                      </a:r>
                    </a:p>
                    <a:p>
                      <a:pPr marL="171450" indent="-171450" algn="l" rtl="0" fontAlgn="ctr">
                        <a:buFont typeface="Arial" panose="020B0604020202020204" pitchFamily="34" charset="0"/>
                        <a:buChar char="•"/>
                      </a:pPr>
                      <a:r>
                        <a:rPr lang="es-PE" sz="1100" b="0" i="0" u="none" strike="noStrike" kern="1200" dirty="0">
                          <a:solidFill>
                            <a:srgbClr val="000000"/>
                          </a:solidFill>
                          <a:effectLst/>
                          <a:latin typeface="Arial Narrow" panose="020B0606020202030204" pitchFamily="34" charset="0"/>
                          <a:ea typeface="+mn-ea"/>
                          <a:cs typeface="+mn-cs"/>
                        </a:rPr>
                        <a:t>41 204 familias(185,416.00 Hab.) </a:t>
                      </a:r>
                      <a:endParaRPr lang="es-MX" sz="1100" b="0" i="0" u="none" strike="noStrike" kern="1200" dirty="0">
                        <a:solidFill>
                          <a:srgbClr val="000000"/>
                        </a:solidFill>
                        <a:effectLst/>
                        <a:latin typeface="Arial Narrow" panose="020B0606020202030204" pitchFamily="34" charset="0"/>
                        <a:ea typeface="+mn-ea"/>
                        <a:cs typeface="+mn-cs"/>
                      </a:endParaRPr>
                    </a:p>
                    <a:p>
                      <a:pPr marL="171450" indent="-171450" algn="l" rtl="0" fontAlgn="ctr">
                        <a:buFont typeface="Arial" panose="020B0604020202020204" pitchFamily="34" charset="0"/>
                        <a:buChar char="•"/>
                      </a:pPr>
                      <a:endParaRPr lang="es-PE" sz="1100" b="0" i="0" u="none" strike="noStrike" dirty="0">
                        <a:solidFill>
                          <a:srgbClr val="000000"/>
                        </a:solidFill>
                        <a:effectLst/>
                        <a:latin typeface="Arial Narrow" panose="020B0606020202030204" pitchFamily="34" charset="0"/>
                      </a:endParaRPr>
                    </a:p>
                  </a:txBody>
                  <a:tcPr marL="6772" marR="6772" marT="6772" marB="0" anchor="ctr">
                    <a:solidFill>
                      <a:schemeClr val="tx2">
                        <a:lumMod val="40000"/>
                        <a:lumOff val="60000"/>
                      </a:schemeClr>
                    </a:solidFill>
                  </a:tcPr>
                </a:tc>
                <a:tc>
                  <a:txBody>
                    <a:bodyPr/>
                    <a:lstStyle/>
                    <a:p>
                      <a:pPr marL="0" marR="0" lvl="0" indent="0" algn="just" defTabSz="914400" rtl="0" eaLnBrk="1" fontAlgn="ctr" latinLnBrk="0" hangingPunct="1">
                        <a:lnSpc>
                          <a:spcPct val="100000"/>
                        </a:lnSpc>
                        <a:spcBef>
                          <a:spcPts val="0"/>
                        </a:spcBef>
                        <a:spcAft>
                          <a:spcPts val="0"/>
                        </a:spcAft>
                        <a:buClrTx/>
                        <a:buSzTx/>
                        <a:buFontTx/>
                        <a:buNone/>
                        <a:tabLst/>
                        <a:defRPr/>
                      </a:pPr>
                      <a:r>
                        <a:rPr lang="es-MX" sz="1100" b="0" i="0" u="none" strike="noStrike" dirty="0">
                          <a:solidFill>
                            <a:srgbClr val="000000"/>
                          </a:solidFill>
                          <a:effectLst/>
                          <a:latin typeface="Arial Narrow" panose="020B0606020202030204" pitchFamily="34" charset="0"/>
                        </a:rPr>
                        <a:t>ADMINISTRACION </a:t>
                      </a:r>
                    </a:p>
                    <a:p>
                      <a:pPr marL="0" marR="0" lvl="0" indent="0" algn="just" defTabSz="914400" rtl="0" eaLnBrk="1" fontAlgn="ctr" latinLnBrk="0" hangingPunct="1">
                        <a:lnSpc>
                          <a:spcPct val="100000"/>
                        </a:lnSpc>
                        <a:spcBef>
                          <a:spcPts val="0"/>
                        </a:spcBef>
                        <a:spcAft>
                          <a:spcPts val="0"/>
                        </a:spcAft>
                        <a:buClrTx/>
                        <a:buSzTx/>
                        <a:buFontTx/>
                        <a:buNone/>
                        <a:tabLst/>
                        <a:defRPr/>
                      </a:pPr>
                      <a:r>
                        <a:rPr lang="es-MX" sz="1100" b="0" i="0" u="none" strike="noStrike" dirty="0">
                          <a:solidFill>
                            <a:srgbClr val="000000"/>
                          </a:solidFill>
                          <a:effectLst/>
                          <a:latin typeface="Arial Narrow" panose="020B0606020202030204" pitchFamily="34" charset="0"/>
                        </a:rPr>
                        <a:t>INDIRECTA.</a:t>
                      </a:r>
                      <a:endParaRPr lang="es-PE" sz="1100" b="0" i="0" u="none" strike="noStrike" dirty="0">
                        <a:solidFill>
                          <a:srgbClr val="000000"/>
                        </a:solidFill>
                        <a:effectLst/>
                        <a:latin typeface="Arial Narrow" panose="020B0606020202030204" pitchFamily="34" charset="0"/>
                      </a:endParaRPr>
                    </a:p>
                  </a:txBody>
                  <a:tcPr marL="6772" marR="6772" marT="6772" marB="0" anchor="ctr">
                    <a:solidFill>
                      <a:schemeClr val="tx2">
                        <a:lumMod val="40000"/>
                        <a:lumOff val="60000"/>
                      </a:schemeClr>
                    </a:solidFill>
                  </a:tcPr>
                </a:tc>
                <a:extLst>
                  <a:ext uri="{0D108BD9-81ED-4DB2-BD59-A6C34878D82A}">
                    <a16:rowId xmlns:a16="http://schemas.microsoft.com/office/drawing/2014/main" val="2630986103"/>
                  </a:ext>
                </a:extLst>
              </a:tr>
            </a:tbl>
          </a:graphicData>
        </a:graphic>
      </p:graphicFrame>
      <p:pic>
        <p:nvPicPr>
          <p:cNvPr id="5" name="Picture 2" descr="Iconos de computadora inicio botón firmar, inicio, firmar, en ...">
            <a:hlinkClick r:id="rId3" action="ppaction://hlinksldjump"/>
            <a:extLst>
              <a:ext uri="{FF2B5EF4-FFF2-40B4-BE49-F238E27FC236}">
                <a16:creationId xmlns:a16="http://schemas.microsoft.com/office/drawing/2014/main" id="{DBC7D35D-0898-42DC-8C14-6231152478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527" y="534995"/>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856384"/>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BDE73C-EB89-442C-AC59-BAC865A19C25}"/>
              </a:ext>
            </a:extLst>
          </p:cNvPr>
          <p:cNvSpPr>
            <a:spLocks noGrp="1"/>
          </p:cNvSpPr>
          <p:nvPr>
            <p:ph type="title"/>
          </p:nvPr>
        </p:nvSpPr>
        <p:spPr/>
        <p:txBody>
          <a:bodyPr/>
          <a:lstStyle/>
          <a:p>
            <a:r>
              <a:rPr lang="es-ES" sz="3600" b="1" dirty="0">
                <a:solidFill>
                  <a:srgbClr val="FFC000"/>
                </a:solidFill>
                <a:latin typeface="+mn-lt"/>
              </a:rPr>
              <a:t>Función Transportes</a:t>
            </a:r>
            <a:endParaRPr lang="es-PE" dirty="0">
              <a:solidFill>
                <a:srgbClr val="FFC000"/>
              </a:solidFill>
            </a:endParaRPr>
          </a:p>
        </p:txBody>
      </p:sp>
      <p:sp>
        <p:nvSpPr>
          <p:cNvPr id="3" name="Marcador de contenido 2">
            <a:extLst>
              <a:ext uri="{FF2B5EF4-FFF2-40B4-BE49-F238E27FC236}">
                <a16:creationId xmlns:a16="http://schemas.microsoft.com/office/drawing/2014/main" id="{6BC9474E-F4A4-4AE3-8D86-5E17FD0C9726}"/>
              </a:ext>
            </a:extLst>
          </p:cNvPr>
          <p:cNvSpPr>
            <a:spLocks noGrp="1"/>
          </p:cNvSpPr>
          <p:nvPr>
            <p:ph idx="1"/>
          </p:nvPr>
        </p:nvSpPr>
        <p:spPr/>
        <p:txBody>
          <a:bodyPr/>
          <a:lstStyle/>
          <a:p>
            <a:endParaRPr lang="es-PE"/>
          </a:p>
        </p:txBody>
      </p:sp>
      <p:sp>
        <p:nvSpPr>
          <p:cNvPr id="4" name="Marcador de texto 3">
            <a:extLst>
              <a:ext uri="{FF2B5EF4-FFF2-40B4-BE49-F238E27FC236}">
                <a16:creationId xmlns:a16="http://schemas.microsoft.com/office/drawing/2014/main" id="{FE3007A1-5435-4CE3-85F9-FC77C646B174}"/>
              </a:ext>
            </a:extLst>
          </p:cNvPr>
          <p:cNvSpPr>
            <a:spLocks noGrp="1"/>
          </p:cNvSpPr>
          <p:nvPr>
            <p:ph type="body" sz="half" idx="2"/>
          </p:nvPr>
        </p:nvSpPr>
        <p:spPr>
          <a:xfrm>
            <a:off x="445302" y="2880359"/>
            <a:ext cx="3212298" cy="3383282"/>
          </a:xfrm>
        </p:spPr>
        <p:txBody>
          <a:bodyPr>
            <a:normAutofit/>
          </a:bodyPr>
          <a:lstStyle/>
          <a:p>
            <a:pPr marL="285750" indent="-285750">
              <a:buFont typeface="Arial" panose="020B0604020202020204" pitchFamily="34" charset="0"/>
              <a:buChar char="•"/>
            </a:pPr>
            <a:r>
              <a:rPr lang="es-ES" sz="1600" dirty="0"/>
              <a:t>02 Proyectos viables 2019.</a:t>
            </a:r>
          </a:p>
          <a:p>
            <a:pPr marL="285750" indent="-285750">
              <a:buFont typeface="Arial" panose="020B0604020202020204" pitchFamily="34" charset="0"/>
              <a:buChar char="•"/>
            </a:pPr>
            <a:r>
              <a:rPr lang="es-ES" sz="1600" dirty="0"/>
              <a:t>03 </a:t>
            </a:r>
            <a:r>
              <a:rPr lang="es-PE" sz="1600" dirty="0"/>
              <a:t>Proyectos en Formulación 2020</a:t>
            </a:r>
          </a:p>
          <a:p>
            <a:pPr marL="742950" lvl="1" indent="-285750">
              <a:buFont typeface="Arial" panose="020B0604020202020204" pitchFamily="34" charset="0"/>
              <a:buChar char="•"/>
            </a:pPr>
            <a:r>
              <a:rPr lang="es-PE" sz="1400" dirty="0">
                <a:solidFill>
                  <a:schemeClr val="bg1">
                    <a:lumMod val="85000"/>
                  </a:schemeClr>
                </a:solidFill>
              </a:rPr>
              <a:t>01 en formulación.</a:t>
            </a:r>
          </a:p>
          <a:p>
            <a:pPr marL="742950" lvl="1" indent="-285750">
              <a:buFont typeface="Arial" panose="020B0604020202020204" pitchFamily="34" charset="0"/>
              <a:buChar char="•"/>
            </a:pPr>
            <a:r>
              <a:rPr lang="es-PE" sz="1400" dirty="0">
                <a:solidFill>
                  <a:schemeClr val="bg1">
                    <a:lumMod val="85000"/>
                  </a:schemeClr>
                </a:solidFill>
              </a:rPr>
              <a:t>02 en Idea. </a:t>
            </a:r>
            <a:endParaRPr lang="es-ES" sz="1400" dirty="0">
              <a:solidFill>
                <a:schemeClr val="bg1">
                  <a:lumMod val="85000"/>
                </a:schemeClr>
              </a:solidFill>
            </a:endParaRPr>
          </a:p>
          <a:p>
            <a:endParaRPr lang="es-PE" sz="1600" dirty="0"/>
          </a:p>
        </p:txBody>
      </p:sp>
      <p:pic>
        <p:nvPicPr>
          <p:cNvPr id="21506" name="Picture 2" descr="Imagen relacionada">
            <a:extLst>
              <a:ext uri="{FF2B5EF4-FFF2-40B4-BE49-F238E27FC236}">
                <a16:creationId xmlns:a16="http://schemas.microsoft.com/office/drawing/2014/main" id="{25407031-F6E7-4E0D-A43F-D26B3D1906B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9513" r="7068"/>
          <a:stretch/>
        </p:blipFill>
        <p:spPr bwMode="auto">
          <a:xfrm>
            <a:off x="4100658" y="0"/>
            <a:ext cx="809134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conos de computadora inicio botón firmar, inicio, firmar, en ...">
            <a:hlinkClick r:id="rId3" action="ppaction://hlinksldjump"/>
            <a:extLst>
              <a:ext uri="{FF2B5EF4-FFF2-40B4-BE49-F238E27FC236}">
                <a16:creationId xmlns:a16="http://schemas.microsoft.com/office/drawing/2014/main" id="{24292741-D4AC-4E42-AFFC-73F215A25C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32143" y="284534"/>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8447073"/>
      </p:ext>
    </p:extLst>
  </p:cSld>
  <p:clrMapOvr>
    <a:masterClrMapping/>
  </p:clrMapOvr>
  <p:transition spd="slow">
    <p:comb/>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3">
            <a:extLst>
              <a:ext uri="{FF2B5EF4-FFF2-40B4-BE49-F238E27FC236}">
                <a16:creationId xmlns:a16="http://schemas.microsoft.com/office/drawing/2014/main" id="{DC31C518-627B-49DA-978B-33ADE33B497B}"/>
              </a:ext>
            </a:extLst>
          </p:cNvPr>
          <p:cNvSpPr txBox="1">
            <a:spLocks/>
          </p:cNvSpPr>
          <p:nvPr/>
        </p:nvSpPr>
        <p:spPr>
          <a:xfrm>
            <a:off x="465680" y="332817"/>
            <a:ext cx="11260640"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4800" spc="-50" dirty="0">
                <a:solidFill>
                  <a:schemeClr val="tx1">
                    <a:lumMod val="75000"/>
                    <a:lumOff val="25000"/>
                  </a:schemeClr>
                </a:solidFill>
                <a:effectLst>
                  <a:outerShdw blurRad="38100" dist="38100" dir="2700000" algn="tl">
                    <a:srgbClr val="000000">
                      <a:alpha val="43137"/>
                    </a:srgbClr>
                  </a:outerShdw>
                </a:effectLst>
                <a:latin typeface="+mj-lt"/>
                <a:ea typeface="+mj-ea"/>
                <a:cs typeface="+mj-cs"/>
              </a:rPr>
              <a:t>Proyectos de Inversión Formulados – 2020</a:t>
            </a:r>
          </a:p>
        </p:txBody>
      </p:sp>
      <p:sp>
        <p:nvSpPr>
          <p:cNvPr id="2" name="Google Shape;95;p13">
            <a:extLst>
              <a:ext uri="{FF2B5EF4-FFF2-40B4-BE49-F238E27FC236}">
                <a16:creationId xmlns:a16="http://schemas.microsoft.com/office/drawing/2014/main" id="{FE238AB2-6E8E-465D-8FC4-44CF13696221}"/>
              </a:ext>
            </a:extLst>
          </p:cNvPr>
          <p:cNvSpPr txBox="1">
            <a:spLocks/>
          </p:cNvSpPr>
          <p:nvPr/>
        </p:nvSpPr>
        <p:spPr>
          <a:xfrm>
            <a:off x="2757830" y="1071634"/>
            <a:ext cx="6299266"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4800" spc="-50" dirty="0">
                <a:solidFill>
                  <a:schemeClr val="accent1"/>
                </a:solidFill>
                <a:effectLst>
                  <a:outerShdw blurRad="38100" dist="38100" dir="2700000" algn="tl">
                    <a:srgbClr val="000000">
                      <a:alpha val="43137"/>
                    </a:srgbClr>
                  </a:outerShdw>
                </a:effectLst>
                <a:latin typeface="+mj-lt"/>
                <a:ea typeface="+mj-ea"/>
                <a:cs typeface="+mj-cs"/>
              </a:rPr>
              <a:t>Función</a:t>
            </a:r>
            <a:r>
              <a:rPr lang="es-MX" sz="3200" b="1" cap="all" dirty="0">
                <a:ln w="3175" cmpd="sng">
                  <a:noFill/>
                </a:ln>
                <a:solidFill>
                  <a:schemeClr val="accent1"/>
                </a:solidFill>
                <a:effectLst>
                  <a:outerShdw blurRad="38100" dist="38100" dir="2700000" algn="tl">
                    <a:srgbClr val="000000">
                      <a:alpha val="43137"/>
                    </a:srgbClr>
                  </a:outerShdw>
                </a:effectLst>
                <a:latin typeface="Arial Black" panose="020B0A04020102020204" pitchFamily="34" charset="0"/>
                <a:ea typeface="+mj-ea"/>
                <a:cs typeface="+mj-cs"/>
              </a:rPr>
              <a:t> </a:t>
            </a:r>
            <a:r>
              <a:rPr lang="es-MX" sz="4800" spc="-50" dirty="0">
                <a:solidFill>
                  <a:schemeClr val="accent1"/>
                </a:solidFill>
                <a:effectLst>
                  <a:outerShdw blurRad="38100" dist="38100" dir="2700000" algn="tl">
                    <a:srgbClr val="000000">
                      <a:alpha val="43137"/>
                    </a:srgbClr>
                  </a:outerShdw>
                </a:effectLst>
                <a:latin typeface="+mj-lt"/>
                <a:ea typeface="+mj-ea"/>
                <a:cs typeface="+mj-cs"/>
              </a:rPr>
              <a:t>Transportes</a:t>
            </a:r>
          </a:p>
        </p:txBody>
      </p:sp>
      <p:graphicFrame>
        <p:nvGraphicFramePr>
          <p:cNvPr id="8" name="Tabla 7">
            <a:extLst>
              <a:ext uri="{FF2B5EF4-FFF2-40B4-BE49-F238E27FC236}">
                <a16:creationId xmlns:a16="http://schemas.microsoft.com/office/drawing/2014/main" id="{5D2908A0-3EC7-49D5-9604-465BB914C051}"/>
              </a:ext>
            </a:extLst>
          </p:cNvPr>
          <p:cNvGraphicFramePr>
            <a:graphicFrameLocks noGrp="1"/>
          </p:cNvGraphicFramePr>
          <p:nvPr>
            <p:extLst>
              <p:ext uri="{D42A27DB-BD31-4B8C-83A1-F6EECF244321}">
                <p14:modId xmlns:p14="http://schemas.microsoft.com/office/powerpoint/2010/main" val="1277840662"/>
              </p:ext>
            </p:extLst>
          </p:nvPr>
        </p:nvGraphicFramePr>
        <p:xfrm>
          <a:off x="650449" y="2412460"/>
          <a:ext cx="11075871" cy="2944656"/>
        </p:xfrm>
        <a:graphic>
          <a:graphicData uri="http://schemas.openxmlformats.org/drawingml/2006/table">
            <a:tbl>
              <a:tblPr>
                <a:tableStyleId>{BDBED569-4797-4DF1-A0F4-6AAB3CD982D8}</a:tableStyleId>
              </a:tblPr>
              <a:tblGrid>
                <a:gridCol w="315211">
                  <a:extLst>
                    <a:ext uri="{9D8B030D-6E8A-4147-A177-3AD203B41FA5}">
                      <a16:colId xmlns:a16="http://schemas.microsoft.com/office/drawing/2014/main" val="1629591603"/>
                    </a:ext>
                  </a:extLst>
                </a:gridCol>
                <a:gridCol w="576076">
                  <a:extLst>
                    <a:ext uri="{9D8B030D-6E8A-4147-A177-3AD203B41FA5}">
                      <a16:colId xmlns:a16="http://schemas.microsoft.com/office/drawing/2014/main" val="3133623690"/>
                    </a:ext>
                  </a:extLst>
                </a:gridCol>
                <a:gridCol w="2782554">
                  <a:extLst>
                    <a:ext uri="{9D8B030D-6E8A-4147-A177-3AD203B41FA5}">
                      <a16:colId xmlns:a16="http://schemas.microsoft.com/office/drawing/2014/main" val="133514839"/>
                    </a:ext>
                  </a:extLst>
                </a:gridCol>
                <a:gridCol w="1054327">
                  <a:extLst>
                    <a:ext uri="{9D8B030D-6E8A-4147-A177-3AD203B41FA5}">
                      <a16:colId xmlns:a16="http://schemas.microsoft.com/office/drawing/2014/main" val="1690341920"/>
                    </a:ext>
                  </a:extLst>
                </a:gridCol>
                <a:gridCol w="999981">
                  <a:extLst>
                    <a:ext uri="{9D8B030D-6E8A-4147-A177-3AD203B41FA5}">
                      <a16:colId xmlns:a16="http://schemas.microsoft.com/office/drawing/2014/main" val="3159678595"/>
                    </a:ext>
                  </a:extLst>
                </a:gridCol>
                <a:gridCol w="869548">
                  <a:extLst>
                    <a:ext uri="{9D8B030D-6E8A-4147-A177-3AD203B41FA5}">
                      <a16:colId xmlns:a16="http://schemas.microsoft.com/office/drawing/2014/main" val="3798642745"/>
                    </a:ext>
                  </a:extLst>
                </a:gridCol>
                <a:gridCol w="3249936">
                  <a:extLst>
                    <a:ext uri="{9D8B030D-6E8A-4147-A177-3AD203B41FA5}">
                      <a16:colId xmlns:a16="http://schemas.microsoft.com/office/drawing/2014/main" val="4032517601"/>
                    </a:ext>
                  </a:extLst>
                </a:gridCol>
                <a:gridCol w="1228238">
                  <a:extLst>
                    <a:ext uri="{9D8B030D-6E8A-4147-A177-3AD203B41FA5}">
                      <a16:colId xmlns:a16="http://schemas.microsoft.com/office/drawing/2014/main" val="463400910"/>
                    </a:ext>
                  </a:extLst>
                </a:gridCol>
              </a:tblGrid>
              <a:tr h="254712">
                <a:tc>
                  <a:txBody>
                    <a:bodyPr/>
                    <a:lstStyle/>
                    <a:p>
                      <a:pPr algn="ctr" fontAlgn="ctr"/>
                      <a:r>
                        <a:rPr lang="es-PE" sz="1200" b="1" u="none" strike="noStrike">
                          <a:solidFill>
                            <a:schemeClr val="bg1"/>
                          </a:solidFill>
                          <a:effectLst/>
                        </a:rPr>
                        <a:t>N°</a:t>
                      </a:r>
                      <a:endParaRPr lang="es-PE" sz="1200" b="1" i="0" u="none" strike="noStrike">
                        <a:solidFill>
                          <a:schemeClr val="bg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a:solidFill>
                            <a:schemeClr val="bg1"/>
                          </a:solidFill>
                          <a:effectLst/>
                        </a:rPr>
                        <a:t>CODIGO </a:t>
                      </a:r>
                      <a:endParaRPr lang="es-PE" sz="1200" b="1" i="0" u="none" strike="noStrike">
                        <a:solidFill>
                          <a:schemeClr val="bg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a:solidFill>
                            <a:schemeClr val="bg1"/>
                          </a:solidFill>
                          <a:effectLst/>
                        </a:rPr>
                        <a:t>PROYECTOS </a:t>
                      </a:r>
                      <a:endParaRPr lang="es-PE" sz="1200" b="1" i="0" u="none" strike="noStrike">
                        <a:solidFill>
                          <a:schemeClr val="bg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a:solidFill>
                            <a:schemeClr val="bg1"/>
                          </a:solidFill>
                          <a:effectLst/>
                        </a:rPr>
                        <a:t>COSTOS DE INVERSION S/</a:t>
                      </a:r>
                      <a:endParaRPr lang="es-PE" sz="1200" b="1" i="0" u="none" strike="noStrike">
                        <a:solidFill>
                          <a:schemeClr val="bg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a:solidFill>
                            <a:schemeClr val="bg1"/>
                          </a:solidFill>
                          <a:effectLst/>
                        </a:rPr>
                        <a:t>ESTADO SITUACIONAL</a:t>
                      </a:r>
                      <a:endParaRPr lang="es-PE" sz="1200" b="1" i="0" u="none" strike="noStrike">
                        <a:solidFill>
                          <a:schemeClr val="bg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dirty="0">
                          <a:solidFill>
                            <a:schemeClr val="bg1"/>
                          </a:solidFill>
                          <a:effectLst/>
                        </a:rPr>
                        <a:t>DURACION DE FORMULACION</a:t>
                      </a:r>
                      <a:endParaRPr lang="es-PE" sz="1200" b="1" i="0" u="none" strike="noStrike" dirty="0">
                        <a:solidFill>
                          <a:schemeClr val="bg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a:solidFill>
                            <a:schemeClr val="bg1"/>
                          </a:solidFill>
                          <a:effectLst/>
                        </a:rPr>
                        <a:t>ALCANCE</a:t>
                      </a:r>
                      <a:endParaRPr lang="es-PE" sz="1200" b="1" i="0" u="none" strike="noStrike">
                        <a:solidFill>
                          <a:schemeClr val="bg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dirty="0">
                          <a:solidFill>
                            <a:schemeClr val="bg1"/>
                          </a:solidFill>
                          <a:effectLst/>
                        </a:rPr>
                        <a:t>OBSERVACIONES</a:t>
                      </a:r>
                      <a:endParaRPr lang="es-PE" sz="1200" b="1" i="0" u="none" strike="noStrike" dirty="0">
                        <a:solidFill>
                          <a:schemeClr val="bg1"/>
                        </a:solidFill>
                        <a:effectLst/>
                        <a:latin typeface="Calibri" panose="020F0502020204030204" pitchFamily="34" charset="0"/>
                      </a:endParaRPr>
                    </a:p>
                  </a:txBody>
                  <a:tcPr marL="6192" marR="6192" marT="6192" marB="0" anchor="ctr">
                    <a:solidFill>
                      <a:schemeClr val="accent5"/>
                    </a:solidFill>
                  </a:tcPr>
                </a:tc>
                <a:extLst>
                  <a:ext uri="{0D108BD9-81ED-4DB2-BD59-A6C34878D82A}">
                    <a16:rowId xmlns:a16="http://schemas.microsoft.com/office/drawing/2014/main" val="1072297795"/>
                  </a:ext>
                </a:extLst>
              </a:tr>
              <a:tr h="628346">
                <a:tc>
                  <a:txBody>
                    <a:bodyPr/>
                    <a:lstStyle/>
                    <a:p>
                      <a:pPr algn="ctr" fontAlgn="ctr"/>
                      <a:r>
                        <a:rPr lang="es-PE" sz="1200" u="none" strike="noStrike">
                          <a:effectLst/>
                        </a:rPr>
                        <a:t>1</a:t>
                      </a:r>
                      <a:endParaRPr lang="es-PE" sz="1200" b="0" i="0" u="none" strike="noStrike">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2448020</a:t>
                      </a:r>
                      <a:endParaRPr lang="es-PE" sz="1200" b="1" i="0" u="none" strike="noStrike">
                        <a:solidFill>
                          <a:srgbClr val="000000"/>
                        </a:solidFill>
                        <a:effectLst/>
                        <a:latin typeface="Arial" panose="020B0604020202020204" pitchFamily="34" charset="0"/>
                      </a:endParaRPr>
                    </a:p>
                  </a:txBody>
                  <a:tcPr marL="6192" marR="6192" marT="6192" marB="0" anchor="ctr"/>
                </a:tc>
                <a:tc>
                  <a:txBody>
                    <a:bodyPr/>
                    <a:lstStyle/>
                    <a:p>
                      <a:pPr algn="l" fontAlgn="ctr"/>
                      <a:r>
                        <a:rPr lang="es-PE" sz="1200" u="none" strike="noStrike">
                          <a:effectLst/>
                        </a:rPr>
                        <a:t>MEJORAMIENTO Y AMPLIACION DE LA CARRETERA PACUCHA, TRAMO PACUCHA SANTA ELENA-SONDOR Y TRAMO PACUCHA-LAGUNA ALTA-DV.POMAPATA DISTRITO DE PACUCHA PROVINCIA DE ANDAHUAYLAS-DEPARTAMENTO DE APURIMAC</a:t>
                      </a:r>
                      <a:endParaRPr lang="es-PE" sz="1200" b="0" i="0" u="none" strike="noStrike">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29, 744, 170.4</a:t>
                      </a:r>
                      <a:endParaRPr lang="es-PE" sz="1200" b="1" i="0" u="none" strike="noStrike">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VIABLE </a:t>
                      </a:r>
                      <a:endParaRPr lang="es-PE" sz="1200" b="1" i="0" u="none" strike="noStrike">
                        <a:solidFill>
                          <a:srgbClr val="FF0000"/>
                        </a:solidFill>
                        <a:effectLst/>
                        <a:latin typeface="Arial" panose="020B0604020202020204" pitchFamily="34" charset="0"/>
                      </a:endParaRPr>
                    </a:p>
                  </a:txBody>
                  <a:tcPr marL="6192" marR="6192" marT="6192" marB="0" anchor="ctr"/>
                </a:tc>
                <a:tc>
                  <a:txBody>
                    <a:bodyPr/>
                    <a:lstStyle/>
                    <a:p>
                      <a:pPr algn="ctr" fontAlgn="ctr"/>
                      <a:r>
                        <a:rPr lang="es-PE" sz="1200" u="none" strike="noStrike" dirty="0">
                          <a:effectLst/>
                        </a:rPr>
                        <a:t>5 MESES</a:t>
                      </a:r>
                      <a:endParaRPr lang="es-PE" sz="1200" b="0" i="0" u="none" strike="noStrike" dirty="0">
                        <a:solidFill>
                          <a:srgbClr val="000000"/>
                        </a:solidFill>
                        <a:effectLst/>
                        <a:latin typeface="Arial" panose="020B0604020202020204" pitchFamily="34" charset="0"/>
                      </a:endParaRPr>
                    </a:p>
                  </a:txBody>
                  <a:tcPr marL="6192" marR="6192" marT="6192" marB="0" anchor="ctr"/>
                </a:tc>
                <a:tc>
                  <a:txBody>
                    <a:bodyPr/>
                    <a:lstStyle/>
                    <a:p>
                      <a:pPr algn="l" fontAlgn="ctr"/>
                      <a:r>
                        <a:rPr lang="es-PE" sz="1400" u="none" strike="noStrike" dirty="0">
                          <a:effectLst/>
                        </a:rPr>
                        <a:t>El proyecto contempla la intervención de dos tramos:                                     </a:t>
                      </a:r>
                    </a:p>
                    <a:p>
                      <a:pPr algn="l" fontAlgn="ctr"/>
                      <a:r>
                        <a:rPr lang="es-PE" sz="1400" u="none" strike="noStrike" dirty="0">
                          <a:effectLst/>
                        </a:rPr>
                        <a:t>1) Pacucha – Santa Elena – Sondor                                                              2) Desvío Sector </a:t>
                      </a:r>
                      <a:r>
                        <a:rPr lang="es-PE" sz="1400" u="none" strike="noStrike" dirty="0" err="1">
                          <a:effectLst/>
                        </a:rPr>
                        <a:t>Labrashuaycco</a:t>
                      </a:r>
                      <a:r>
                        <a:rPr lang="es-PE" sz="1400" u="none" strike="noStrike" dirty="0">
                          <a:effectLst/>
                        </a:rPr>
                        <a:t> - Laguna Alta - </a:t>
                      </a:r>
                      <a:r>
                        <a:rPr lang="es-PE" sz="1400" u="none" strike="noStrike" dirty="0" err="1">
                          <a:effectLst/>
                        </a:rPr>
                        <a:t>Dv</a:t>
                      </a:r>
                      <a:r>
                        <a:rPr lang="es-PE" sz="1400" u="none" strike="noStrike" dirty="0">
                          <a:effectLst/>
                        </a:rPr>
                        <a:t>. </a:t>
                      </a:r>
                      <a:r>
                        <a:rPr lang="es-PE" sz="1400" u="none" strike="noStrike" dirty="0" err="1">
                          <a:effectLst/>
                        </a:rPr>
                        <a:t>Pomapata</a:t>
                      </a:r>
                      <a:r>
                        <a:rPr lang="es-PE" sz="1400" u="none" strike="noStrike" dirty="0">
                          <a:effectLst/>
                        </a:rPr>
                        <a:t>,  </a:t>
                      </a:r>
                      <a:endParaRPr lang="es-PE" sz="1400" b="0" i="0" u="none" strike="noStrike" dirty="0">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DIRECTA</a:t>
                      </a:r>
                      <a:endParaRPr lang="es-PE" sz="1200" b="1" i="0" u="none" strike="noStrike">
                        <a:solidFill>
                          <a:srgbClr val="000000"/>
                        </a:solidFill>
                        <a:effectLst/>
                        <a:latin typeface="Arial" panose="020B0604020202020204" pitchFamily="34" charset="0"/>
                      </a:endParaRPr>
                    </a:p>
                  </a:txBody>
                  <a:tcPr marL="6192" marR="6192" marT="6192" marB="0" anchor="ctr"/>
                </a:tc>
                <a:extLst>
                  <a:ext uri="{0D108BD9-81ED-4DB2-BD59-A6C34878D82A}">
                    <a16:rowId xmlns:a16="http://schemas.microsoft.com/office/drawing/2014/main" val="1325842578"/>
                  </a:ext>
                </a:extLst>
              </a:tr>
              <a:tr h="729727">
                <a:tc>
                  <a:txBody>
                    <a:bodyPr/>
                    <a:lstStyle/>
                    <a:p>
                      <a:pPr algn="ctr" fontAlgn="ctr"/>
                      <a:r>
                        <a:rPr lang="es-PE" sz="1200" u="none" strike="noStrike">
                          <a:effectLst/>
                        </a:rPr>
                        <a:t>2</a:t>
                      </a:r>
                      <a:endParaRPr lang="es-PE" sz="1200" b="0" i="0" u="none" strike="noStrike">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2462592</a:t>
                      </a:r>
                      <a:endParaRPr lang="es-PE" sz="1200" b="1" i="0" u="none" strike="noStrike">
                        <a:solidFill>
                          <a:srgbClr val="333333"/>
                        </a:solidFill>
                        <a:effectLst/>
                        <a:latin typeface="Arial" panose="020B0604020202020204" pitchFamily="34" charset="0"/>
                      </a:endParaRPr>
                    </a:p>
                  </a:txBody>
                  <a:tcPr marL="6192" marR="6192" marT="6192" marB="0" anchor="ctr"/>
                </a:tc>
                <a:tc>
                  <a:txBody>
                    <a:bodyPr/>
                    <a:lstStyle/>
                    <a:p>
                      <a:pPr algn="l" fontAlgn="ctr"/>
                      <a:r>
                        <a:rPr lang="es-PE" sz="1200" u="none" strike="noStrike">
                          <a:effectLst/>
                        </a:rPr>
                        <a:t>MEJORAMIENTO DE LA TRANSITABILIDAD VEHICULAR Y PEATONAL EN EL SECTOR DE NIÑOPAMPA, COMUNIDAD CAMPESINA DE CHUQUINGA, DISTRITO DE CHALHUANCA, PROVINCIA DE AYMARAES DEPARTAMENTO DE APURIMAC</a:t>
                      </a:r>
                      <a:endParaRPr lang="es-PE" sz="1200" b="0" i="0" u="none" strike="noStrike">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5,193,409.80</a:t>
                      </a:r>
                      <a:endParaRPr lang="es-PE" sz="1200" b="1" i="0" u="none" strike="noStrike">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VIABLE </a:t>
                      </a:r>
                      <a:endParaRPr lang="es-PE" sz="1200" b="1" i="0" u="none" strike="noStrike">
                        <a:solidFill>
                          <a:srgbClr val="FF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4 MESES</a:t>
                      </a:r>
                      <a:endParaRPr lang="es-PE" sz="1200" b="0" i="0" u="none" strike="noStrike">
                        <a:solidFill>
                          <a:srgbClr val="000000"/>
                        </a:solidFill>
                        <a:effectLst/>
                        <a:latin typeface="Arial" panose="020B0604020202020204" pitchFamily="34" charset="0"/>
                      </a:endParaRPr>
                    </a:p>
                  </a:txBody>
                  <a:tcPr marL="6192" marR="6192" marT="6192" marB="0" anchor="ctr"/>
                </a:tc>
                <a:tc>
                  <a:txBody>
                    <a:bodyPr/>
                    <a:lstStyle/>
                    <a:p>
                      <a:pPr algn="l" fontAlgn="ctr"/>
                      <a:r>
                        <a:rPr lang="es-PE" sz="1400" u="none" strike="noStrike">
                          <a:effectLst/>
                        </a:rPr>
                        <a:t>Puente de luz  (L)= 12.50m y ancho (A)= 7.00m. </a:t>
                      </a:r>
                      <a:endParaRPr lang="es-PE" sz="1400" b="0" i="0" u="none" strike="noStrike">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dirty="0">
                          <a:effectLst/>
                        </a:rPr>
                        <a:t>DIRECTA</a:t>
                      </a:r>
                      <a:endParaRPr lang="es-PE" sz="1200" b="1" i="0" u="none" strike="noStrike" dirty="0">
                        <a:solidFill>
                          <a:srgbClr val="000000"/>
                        </a:solidFill>
                        <a:effectLst/>
                        <a:latin typeface="Arial" panose="020B0604020202020204" pitchFamily="34" charset="0"/>
                      </a:endParaRPr>
                    </a:p>
                  </a:txBody>
                  <a:tcPr marL="6192" marR="6192" marT="6192" marB="0" anchor="ctr"/>
                </a:tc>
                <a:extLst>
                  <a:ext uri="{0D108BD9-81ED-4DB2-BD59-A6C34878D82A}">
                    <a16:rowId xmlns:a16="http://schemas.microsoft.com/office/drawing/2014/main" val="3029195120"/>
                  </a:ext>
                </a:extLst>
              </a:tr>
            </a:tbl>
          </a:graphicData>
        </a:graphic>
      </p:graphicFrame>
    </p:spTree>
    <p:extLst>
      <p:ext uri="{BB962C8B-B14F-4D97-AF65-F5344CB8AC3E}">
        <p14:creationId xmlns:p14="http://schemas.microsoft.com/office/powerpoint/2010/main" val="1597378702"/>
      </p:ext>
    </p:extLst>
  </p:cSld>
  <p:clrMapOvr>
    <a:masterClrMapping/>
  </p:clrMapOvr>
  <p:transition spd="slow">
    <p:comb/>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792051" y="406401"/>
            <a:ext cx="10562741" cy="1173976"/>
          </a:xfrm>
          <a:prstGeom prst="rect">
            <a:avLst/>
          </a:prstGeom>
        </p:spPr>
        <p:txBody>
          <a:bodyPr spcFirstLastPara="1" vert="horz" wrap="square" lIns="0" tIns="0" rIns="0" bIns="0" rtlCol="0" anchor="b" anchorCtr="0">
            <a:noAutofit/>
          </a:bodyPr>
          <a:lstStyle/>
          <a:p>
            <a:pPr algn="ctr"/>
            <a:r>
              <a:rPr lang="es-PE" dirty="0">
                <a:effectLst>
                  <a:outerShdw blurRad="38100" dist="38100" dir="2700000" algn="tl">
                    <a:srgbClr val="000000">
                      <a:alpha val="43137"/>
                    </a:srgbClr>
                  </a:outerShdw>
                </a:effectLst>
                <a:sym typeface="Lato Black"/>
              </a:rPr>
              <a:t>PROYECTOS DE INVERSION PROGRAMADOS PARA SU FORMULACION -2020</a:t>
            </a: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18</a:t>
            </a:fld>
            <a:endParaRPr/>
          </a:p>
        </p:txBody>
      </p:sp>
      <p:graphicFrame>
        <p:nvGraphicFramePr>
          <p:cNvPr id="4" name="Tabla 3">
            <a:extLst>
              <a:ext uri="{FF2B5EF4-FFF2-40B4-BE49-F238E27FC236}">
                <a16:creationId xmlns:a16="http://schemas.microsoft.com/office/drawing/2014/main" id="{2A054402-8DDA-400F-A239-C6C7D678557D}"/>
              </a:ext>
            </a:extLst>
          </p:cNvPr>
          <p:cNvGraphicFramePr>
            <a:graphicFrameLocks noGrp="1"/>
          </p:cNvGraphicFramePr>
          <p:nvPr>
            <p:extLst>
              <p:ext uri="{D42A27DB-BD31-4B8C-83A1-F6EECF244321}">
                <p14:modId xmlns:p14="http://schemas.microsoft.com/office/powerpoint/2010/main" val="3248005099"/>
              </p:ext>
            </p:extLst>
          </p:nvPr>
        </p:nvGraphicFramePr>
        <p:xfrm>
          <a:off x="542441" y="2086675"/>
          <a:ext cx="10957085" cy="3246435"/>
        </p:xfrm>
        <a:graphic>
          <a:graphicData uri="http://schemas.openxmlformats.org/drawingml/2006/table">
            <a:tbl>
              <a:tblPr>
                <a:tableStyleId>{BDBED569-4797-4DF1-A0F4-6AAB3CD982D8}</a:tableStyleId>
              </a:tblPr>
              <a:tblGrid>
                <a:gridCol w="338397">
                  <a:extLst>
                    <a:ext uri="{9D8B030D-6E8A-4147-A177-3AD203B41FA5}">
                      <a16:colId xmlns:a16="http://schemas.microsoft.com/office/drawing/2014/main" val="1731343014"/>
                    </a:ext>
                  </a:extLst>
                </a:gridCol>
                <a:gridCol w="618451">
                  <a:extLst>
                    <a:ext uri="{9D8B030D-6E8A-4147-A177-3AD203B41FA5}">
                      <a16:colId xmlns:a16="http://schemas.microsoft.com/office/drawing/2014/main" val="3857619283"/>
                    </a:ext>
                  </a:extLst>
                </a:gridCol>
                <a:gridCol w="4426548">
                  <a:extLst>
                    <a:ext uri="{9D8B030D-6E8A-4147-A177-3AD203B41FA5}">
                      <a16:colId xmlns:a16="http://schemas.microsoft.com/office/drawing/2014/main" val="188283353"/>
                    </a:ext>
                  </a:extLst>
                </a:gridCol>
                <a:gridCol w="1189691">
                  <a:extLst>
                    <a:ext uri="{9D8B030D-6E8A-4147-A177-3AD203B41FA5}">
                      <a16:colId xmlns:a16="http://schemas.microsoft.com/office/drawing/2014/main" val="2135346300"/>
                    </a:ext>
                  </a:extLst>
                </a:gridCol>
                <a:gridCol w="1125384">
                  <a:extLst>
                    <a:ext uri="{9D8B030D-6E8A-4147-A177-3AD203B41FA5}">
                      <a16:colId xmlns:a16="http://schemas.microsoft.com/office/drawing/2014/main" val="1301668763"/>
                    </a:ext>
                  </a:extLst>
                </a:gridCol>
                <a:gridCol w="1800613">
                  <a:extLst>
                    <a:ext uri="{9D8B030D-6E8A-4147-A177-3AD203B41FA5}">
                      <a16:colId xmlns:a16="http://schemas.microsoft.com/office/drawing/2014/main" val="1839868873"/>
                    </a:ext>
                  </a:extLst>
                </a:gridCol>
                <a:gridCol w="1458001">
                  <a:extLst>
                    <a:ext uri="{9D8B030D-6E8A-4147-A177-3AD203B41FA5}">
                      <a16:colId xmlns:a16="http://schemas.microsoft.com/office/drawing/2014/main" val="4019133611"/>
                    </a:ext>
                  </a:extLst>
                </a:gridCol>
              </a:tblGrid>
              <a:tr h="266445">
                <a:tc>
                  <a:txBody>
                    <a:bodyPr/>
                    <a:lstStyle/>
                    <a:p>
                      <a:pPr algn="ctr" fontAlgn="ctr"/>
                      <a:r>
                        <a:rPr lang="es-PE" sz="1200" b="1" u="none" strike="noStrike">
                          <a:solidFill>
                            <a:schemeClr val="tx1"/>
                          </a:solidFill>
                          <a:effectLst/>
                        </a:rPr>
                        <a:t>N°</a:t>
                      </a:r>
                      <a:endParaRPr lang="es-PE" sz="1200" b="1" i="0" u="none" strike="noStrike">
                        <a:solidFill>
                          <a:schemeClr val="tx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a:solidFill>
                            <a:schemeClr val="tx1"/>
                          </a:solidFill>
                          <a:effectLst/>
                        </a:rPr>
                        <a:t>CODIGO IDEA</a:t>
                      </a:r>
                      <a:endParaRPr lang="es-PE" sz="1200" b="1" i="0" u="none" strike="noStrike">
                        <a:solidFill>
                          <a:schemeClr val="tx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a:solidFill>
                            <a:schemeClr val="tx1"/>
                          </a:solidFill>
                          <a:effectLst/>
                        </a:rPr>
                        <a:t>PROYECTOS </a:t>
                      </a:r>
                      <a:endParaRPr lang="es-PE" sz="1200" b="1" i="0" u="none" strike="noStrike">
                        <a:solidFill>
                          <a:schemeClr val="tx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a:solidFill>
                            <a:schemeClr val="tx1"/>
                          </a:solidFill>
                          <a:effectLst/>
                        </a:rPr>
                        <a:t>INVERSION ESTIMADA</a:t>
                      </a:r>
                      <a:endParaRPr lang="es-PE" sz="1200" b="1" i="0" u="none" strike="noStrike">
                        <a:solidFill>
                          <a:schemeClr val="tx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a:solidFill>
                            <a:schemeClr val="tx1"/>
                          </a:solidFill>
                          <a:effectLst/>
                        </a:rPr>
                        <a:t>ESTADO SITUACIONAL</a:t>
                      </a:r>
                      <a:endParaRPr lang="es-PE" sz="1200" b="1" i="0" u="none" strike="noStrike">
                        <a:solidFill>
                          <a:schemeClr val="tx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a:solidFill>
                            <a:schemeClr val="tx1"/>
                          </a:solidFill>
                          <a:effectLst/>
                        </a:rPr>
                        <a:t>ALCANCE</a:t>
                      </a:r>
                      <a:endParaRPr lang="es-PE" sz="1200" b="1" i="0" u="none" strike="noStrike">
                        <a:solidFill>
                          <a:schemeClr val="tx1"/>
                        </a:solidFill>
                        <a:effectLst/>
                        <a:latin typeface="Calibri" panose="020F0502020204030204" pitchFamily="34" charset="0"/>
                      </a:endParaRPr>
                    </a:p>
                  </a:txBody>
                  <a:tcPr marL="6192" marR="6192" marT="6192" marB="0" anchor="ctr">
                    <a:solidFill>
                      <a:schemeClr val="accent5"/>
                    </a:solidFill>
                  </a:tcPr>
                </a:tc>
                <a:tc>
                  <a:txBody>
                    <a:bodyPr/>
                    <a:lstStyle/>
                    <a:p>
                      <a:pPr algn="ctr" fontAlgn="ctr"/>
                      <a:r>
                        <a:rPr lang="es-PE" sz="1200" b="1" u="none" strike="noStrike" dirty="0">
                          <a:solidFill>
                            <a:schemeClr val="tx1"/>
                          </a:solidFill>
                          <a:effectLst/>
                        </a:rPr>
                        <a:t>OBSERVACIONES</a:t>
                      </a:r>
                      <a:endParaRPr lang="es-PE" sz="1200" b="1" i="0" u="none" strike="noStrike" dirty="0">
                        <a:solidFill>
                          <a:schemeClr val="tx1"/>
                        </a:solidFill>
                        <a:effectLst/>
                        <a:latin typeface="Calibri" panose="020F0502020204030204" pitchFamily="34" charset="0"/>
                      </a:endParaRPr>
                    </a:p>
                  </a:txBody>
                  <a:tcPr marL="6192" marR="6192" marT="6192" marB="0" anchor="ctr">
                    <a:solidFill>
                      <a:schemeClr val="accent5"/>
                    </a:solidFill>
                  </a:tcPr>
                </a:tc>
                <a:extLst>
                  <a:ext uri="{0D108BD9-81ED-4DB2-BD59-A6C34878D82A}">
                    <a16:rowId xmlns:a16="http://schemas.microsoft.com/office/drawing/2014/main" val="2713657827"/>
                  </a:ext>
                </a:extLst>
              </a:tr>
              <a:tr h="0">
                <a:tc>
                  <a:txBody>
                    <a:bodyPr/>
                    <a:lstStyle/>
                    <a:p>
                      <a:pPr algn="ctr" fontAlgn="ctr"/>
                      <a:r>
                        <a:rPr lang="es-PE" sz="1200" u="none" strike="noStrike">
                          <a:effectLst/>
                        </a:rPr>
                        <a:t>1</a:t>
                      </a:r>
                      <a:endParaRPr lang="es-PE" sz="1200" b="0" i="0" u="none" strike="noStrike">
                        <a:solidFill>
                          <a:srgbClr val="000000"/>
                        </a:solidFill>
                        <a:effectLst/>
                        <a:latin typeface="Arial" panose="020B0604020202020204" pitchFamily="34" charset="0"/>
                      </a:endParaRPr>
                    </a:p>
                  </a:txBody>
                  <a:tcPr marL="6192" marR="6192" marT="6192" marB="0" anchor="ctr">
                    <a:solidFill>
                      <a:schemeClr val="tx2">
                        <a:lumMod val="40000"/>
                        <a:lumOff val="60000"/>
                      </a:schemeClr>
                    </a:solidFill>
                  </a:tcPr>
                </a:tc>
                <a:tc>
                  <a:txBody>
                    <a:bodyPr/>
                    <a:lstStyle/>
                    <a:p>
                      <a:pPr algn="ctr" fontAlgn="ctr"/>
                      <a:r>
                        <a:rPr lang="es-PE" sz="1200" u="none" strike="noStrike">
                          <a:effectLst/>
                        </a:rPr>
                        <a:t>49542</a:t>
                      </a:r>
                      <a:endParaRPr lang="es-PE" sz="1200" b="0" i="0" u="none" strike="noStrike">
                        <a:solidFill>
                          <a:srgbClr val="000000"/>
                        </a:solidFill>
                        <a:effectLst/>
                        <a:latin typeface="Arial" panose="020B0604020202020204" pitchFamily="34" charset="0"/>
                      </a:endParaRPr>
                    </a:p>
                  </a:txBody>
                  <a:tcPr marL="6192" marR="6192" marT="6192" marB="0" anchor="ctr">
                    <a:solidFill>
                      <a:schemeClr val="tx2">
                        <a:lumMod val="40000"/>
                        <a:lumOff val="60000"/>
                      </a:schemeClr>
                    </a:solidFill>
                  </a:tcPr>
                </a:tc>
                <a:tc>
                  <a:txBody>
                    <a:bodyPr/>
                    <a:lstStyle/>
                    <a:p>
                      <a:pPr algn="l" fontAlgn="ctr"/>
                      <a:r>
                        <a:rPr lang="es-PE" sz="1200" u="none" strike="noStrike" dirty="0">
                          <a:effectLst/>
                        </a:rPr>
                        <a:t>MEJORAMIENTO DE LA TRANSITABILIDAD VEHICULAR Y PEATONAL EN EL SECTOR ESCORIAL DEL CENTRO POBLADO POCHCCOTA EN EL DISTRITO Y PROVINCIA DE ANDAHUAYLAS DEPARTAMENTO DE APURIMAC</a:t>
                      </a:r>
                      <a:endParaRPr lang="es-PE" sz="1200" b="0" i="0" u="none" strike="noStrike" dirty="0">
                        <a:solidFill>
                          <a:srgbClr val="000000"/>
                        </a:solidFill>
                        <a:effectLst/>
                        <a:latin typeface="Arial" panose="020B0604020202020204" pitchFamily="34" charset="0"/>
                      </a:endParaRPr>
                    </a:p>
                  </a:txBody>
                  <a:tcPr marL="6192" marR="6192" marT="6192" marB="0" anchor="ctr">
                    <a:solidFill>
                      <a:schemeClr val="tx2">
                        <a:lumMod val="40000"/>
                        <a:lumOff val="60000"/>
                      </a:schemeClr>
                    </a:solidFill>
                  </a:tcPr>
                </a:tc>
                <a:tc>
                  <a:txBody>
                    <a:bodyPr/>
                    <a:lstStyle/>
                    <a:p>
                      <a:pPr algn="ctr" fontAlgn="ctr"/>
                      <a:r>
                        <a:rPr lang="es-PE" sz="1200" u="none" strike="noStrike">
                          <a:effectLst/>
                        </a:rPr>
                        <a:t>S/.4,000,000.00</a:t>
                      </a:r>
                      <a:endParaRPr lang="es-PE" sz="1200" b="1" i="0" u="none" strike="noStrike">
                        <a:solidFill>
                          <a:srgbClr val="000000"/>
                        </a:solidFill>
                        <a:effectLst/>
                        <a:latin typeface="Arial" panose="020B0604020202020204" pitchFamily="34" charset="0"/>
                      </a:endParaRPr>
                    </a:p>
                  </a:txBody>
                  <a:tcPr marL="6192" marR="6192" marT="6192" marB="0" anchor="ctr">
                    <a:solidFill>
                      <a:schemeClr val="tx2">
                        <a:lumMod val="40000"/>
                        <a:lumOff val="60000"/>
                      </a:schemeClr>
                    </a:solidFill>
                  </a:tcPr>
                </a:tc>
                <a:tc>
                  <a:txBody>
                    <a:bodyPr/>
                    <a:lstStyle/>
                    <a:p>
                      <a:pPr algn="ctr" fontAlgn="ctr"/>
                      <a:r>
                        <a:rPr lang="es-PE" sz="1200" u="none" strike="noStrike">
                          <a:effectLst/>
                        </a:rPr>
                        <a:t>EN FORMULACION </a:t>
                      </a:r>
                      <a:endParaRPr lang="es-PE" sz="1200" b="1" i="0" u="none" strike="noStrike">
                        <a:solidFill>
                          <a:srgbClr val="FF0000"/>
                        </a:solidFill>
                        <a:effectLst/>
                        <a:latin typeface="Arial" panose="020B0604020202020204" pitchFamily="34" charset="0"/>
                      </a:endParaRPr>
                    </a:p>
                  </a:txBody>
                  <a:tcPr marL="6192" marR="6192" marT="6192" marB="0" anchor="ctr">
                    <a:solidFill>
                      <a:schemeClr val="tx2">
                        <a:lumMod val="40000"/>
                        <a:lumOff val="60000"/>
                      </a:schemeClr>
                    </a:solidFill>
                  </a:tcPr>
                </a:tc>
                <a:tc>
                  <a:txBody>
                    <a:bodyPr/>
                    <a:lstStyle/>
                    <a:p>
                      <a:pPr algn="l" fontAlgn="ctr"/>
                      <a:r>
                        <a:rPr lang="es-PE" sz="1400" u="none" strike="noStrike" dirty="0">
                          <a:effectLst/>
                        </a:rPr>
                        <a:t>El proyecto contempla:                                             Puente de luz  (L)= 28 m y ancho (A)= 8.2 m.             Muros de </a:t>
                      </a:r>
                      <a:r>
                        <a:rPr lang="es-PE" sz="1400" u="none" strike="noStrike" dirty="0" err="1">
                          <a:effectLst/>
                        </a:rPr>
                        <a:t>Contencion</a:t>
                      </a:r>
                      <a:r>
                        <a:rPr lang="es-PE" sz="1400" u="none" strike="noStrike" dirty="0">
                          <a:effectLst/>
                        </a:rPr>
                        <a:t> de 400 m</a:t>
                      </a:r>
                      <a:endParaRPr lang="es-PE" sz="1400" b="0" i="0" u="none" strike="noStrike" dirty="0">
                        <a:solidFill>
                          <a:srgbClr val="000000"/>
                        </a:solidFill>
                        <a:effectLst/>
                        <a:latin typeface="Arial" panose="020B0604020202020204" pitchFamily="34" charset="0"/>
                      </a:endParaRPr>
                    </a:p>
                  </a:txBody>
                  <a:tcPr marL="6192" marR="6192" marT="6192" marB="0" anchor="ctr">
                    <a:solidFill>
                      <a:schemeClr val="tx2">
                        <a:lumMod val="40000"/>
                        <a:lumOff val="60000"/>
                      </a:schemeClr>
                    </a:solidFill>
                  </a:tcPr>
                </a:tc>
                <a:tc>
                  <a:txBody>
                    <a:bodyPr/>
                    <a:lstStyle/>
                    <a:p>
                      <a:pPr marL="171450" indent="-171450" algn="l" fontAlgn="ctr">
                        <a:buFont typeface="Arial" panose="020B0604020202020204" pitchFamily="34" charset="0"/>
                        <a:buChar char="•"/>
                      </a:pPr>
                      <a:r>
                        <a:rPr lang="es-PE" sz="1200" u="none" strike="noStrike" dirty="0">
                          <a:effectLst/>
                        </a:rPr>
                        <a:t>Proyectado su culminación </a:t>
                      </a:r>
                      <a:r>
                        <a:rPr lang="es-PE" sz="1200" b="1" i="0" u="none" strike="noStrike" dirty="0">
                          <a:solidFill>
                            <a:srgbClr val="000000"/>
                          </a:solidFill>
                          <a:effectLst/>
                          <a:latin typeface="Arial" panose="020B0604020202020204" pitchFamily="34" charset="0"/>
                        </a:rPr>
                        <a:t> </a:t>
                      </a:r>
                      <a:r>
                        <a:rPr lang="es-PE" sz="1200" b="0" i="0" u="none" strike="noStrike" dirty="0">
                          <a:solidFill>
                            <a:srgbClr val="000000"/>
                          </a:solidFill>
                          <a:effectLst/>
                          <a:latin typeface="Arial" panose="020B0604020202020204" pitchFamily="34" charset="0"/>
                        </a:rPr>
                        <a:t>30 julio 2020</a:t>
                      </a:r>
                    </a:p>
                  </a:txBody>
                  <a:tcPr marL="6192" marR="6192" marT="6192" marB="0" anchor="ctr">
                    <a:solidFill>
                      <a:schemeClr val="tx2">
                        <a:lumMod val="40000"/>
                        <a:lumOff val="60000"/>
                      </a:schemeClr>
                    </a:solidFill>
                  </a:tcPr>
                </a:tc>
                <a:extLst>
                  <a:ext uri="{0D108BD9-81ED-4DB2-BD59-A6C34878D82A}">
                    <a16:rowId xmlns:a16="http://schemas.microsoft.com/office/drawing/2014/main" val="81796253"/>
                  </a:ext>
                </a:extLst>
              </a:tr>
              <a:tr h="728172">
                <a:tc>
                  <a:txBody>
                    <a:bodyPr/>
                    <a:lstStyle/>
                    <a:p>
                      <a:pPr algn="ctr" fontAlgn="ctr"/>
                      <a:r>
                        <a:rPr lang="es-PE" sz="1200" u="none" strike="noStrike">
                          <a:effectLst/>
                        </a:rPr>
                        <a:t>2</a:t>
                      </a:r>
                      <a:endParaRPr lang="es-PE" sz="1200" b="0" i="0" u="none" strike="noStrike">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49555</a:t>
                      </a:r>
                      <a:endParaRPr lang="es-PE" sz="1200" b="0" i="0" u="none" strike="noStrike">
                        <a:solidFill>
                          <a:srgbClr val="000000"/>
                        </a:solidFill>
                        <a:effectLst/>
                        <a:latin typeface="Arial" panose="020B0604020202020204" pitchFamily="34" charset="0"/>
                      </a:endParaRPr>
                    </a:p>
                  </a:txBody>
                  <a:tcPr marL="6192" marR="6192" marT="6192" marB="0" anchor="ctr"/>
                </a:tc>
                <a:tc>
                  <a:txBody>
                    <a:bodyPr/>
                    <a:lstStyle/>
                    <a:p>
                      <a:pPr algn="l" fontAlgn="ctr"/>
                      <a:r>
                        <a:rPr lang="es-PE" sz="1200" u="none" strike="noStrike">
                          <a:effectLst/>
                        </a:rPr>
                        <a:t>MEJORAMIENTO DE LA VIA EMP PE-3S F (LAMBRAMA)-PICHIBAMBA -SARCONTA-PACCAYPATA-AMURUYOC-COYLLURQUI-EMP PE-3S F (COTABAMBAS), DISTRITO DE LAMBRAMA, CURPAHUASI, GAMARRA, COYLLURQUI Y COTABAMBAS, PROVICNIAS DE ABANCAY, GRAU Y COTABAMBAS, DEPARTAMENTO DE APURIMAC</a:t>
                      </a:r>
                      <a:endParaRPr lang="es-PE" sz="1200" b="0" i="0" u="none" strike="noStrike">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S/.18,000,000.00</a:t>
                      </a:r>
                      <a:endParaRPr lang="es-PE" sz="1200" b="1" i="0" u="none" strike="noStrike">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IDEA</a:t>
                      </a:r>
                      <a:endParaRPr lang="es-PE" sz="1200" b="0" i="0" u="none" strike="noStrike">
                        <a:solidFill>
                          <a:srgbClr val="000000"/>
                        </a:solidFill>
                        <a:effectLst/>
                        <a:latin typeface="Arial" panose="020B0604020202020204" pitchFamily="34" charset="0"/>
                      </a:endParaRPr>
                    </a:p>
                  </a:txBody>
                  <a:tcPr marL="6192" marR="6192" marT="6192" marB="0" anchor="ctr"/>
                </a:tc>
                <a:tc>
                  <a:txBody>
                    <a:bodyPr/>
                    <a:lstStyle/>
                    <a:p>
                      <a:pPr algn="l" fontAlgn="ctr"/>
                      <a:r>
                        <a:rPr lang="es-PE" sz="1200" u="none" strike="noStrike" dirty="0">
                          <a:effectLst/>
                        </a:rPr>
                        <a:t>EN PROCESO DE IDENTIFICACION YALTERNATIVA DE SOLUCION </a:t>
                      </a:r>
                      <a:endParaRPr lang="es-PE" sz="1200" b="0" i="0" u="none" strike="noStrike" dirty="0">
                        <a:solidFill>
                          <a:srgbClr val="000000"/>
                        </a:solidFill>
                        <a:effectLst/>
                        <a:latin typeface="Arial" panose="020B0604020202020204" pitchFamily="34" charset="0"/>
                      </a:endParaRPr>
                    </a:p>
                  </a:txBody>
                  <a:tcPr marL="6192" marR="6192" marT="6192" marB="0" anchor="ctr"/>
                </a:tc>
                <a:tc>
                  <a:txBody>
                    <a:bodyPr/>
                    <a:lstStyle/>
                    <a:p>
                      <a:pPr marL="171450" indent="-171450" algn="l" fontAlgn="ctr">
                        <a:buFont typeface="Arial" panose="020B0604020202020204" pitchFamily="34" charset="0"/>
                        <a:buChar char="•"/>
                      </a:pPr>
                      <a:r>
                        <a:rPr lang="es-PE" sz="1200" u="none" strike="noStrike" dirty="0">
                          <a:effectLst/>
                        </a:rPr>
                        <a:t>Proyectado su culminación al 30 de noviembre 2020 </a:t>
                      </a:r>
                      <a:endParaRPr lang="es-PE" sz="1200" b="1" i="0" u="none" strike="noStrike" dirty="0">
                        <a:solidFill>
                          <a:srgbClr val="000000"/>
                        </a:solidFill>
                        <a:effectLst/>
                        <a:latin typeface="Arial" panose="020B0604020202020204" pitchFamily="34" charset="0"/>
                      </a:endParaRPr>
                    </a:p>
                  </a:txBody>
                  <a:tcPr marL="6192" marR="6192" marT="6192" marB="0" anchor="ctr"/>
                </a:tc>
                <a:extLst>
                  <a:ext uri="{0D108BD9-81ED-4DB2-BD59-A6C34878D82A}">
                    <a16:rowId xmlns:a16="http://schemas.microsoft.com/office/drawing/2014/main" val="422718323"/>
                  </a:ext>
                </a:extLst>
              </a:tr>
              <a:tr h="880899">
                <a:tc>
                  <a:txBody>
                    <a:bodyPr/>
                    <a:lstStyle/>
                    <a:p>
                      <a:pPr algn="ctr" fontAlgn="ctr"/>
                      <a:r>
                        <a:rPr lang="es-PE" sz="1200" u="none" strike="noStrike" dirty="0">
                          <a:effectLst/>
                        </a:rPr>
                        <a:t>3</a:t>
                      </a:r>
                      <a:endParaRPr lang="es-PE" sz="1200" b="0" i="0" u="none" strike="noStrike" dirty="0">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dirty="0">
                          <a:effectLst/>
                        </a:rPr>
                        <a:t>49557</a:t>
                      </a:r>
                      <a:endParaRPr lang="es-PE" sz="1200" b="0" i="0" u="none" strike="noStrike" dirty="0">
                        <a:solidFill>
                          <a:srgbClr val="000000"/>
                        </a:solidFill>
                        <a:effectLst/>
                        <a:latin typeface="Arial" panose="020B0604020202020204" pitchFamily="34" charset="0"/>
                      </a:endParaRPr>
                    </a:p>
                  </a:txBody>
                  <a:tcPr marL="6192" marR="6192" marT="6192" marB="0" anchor="ctr"/>
                </a:tc>
                <a:tc>
                  <a:txBody>
                    <a:bodyPr/>
                    <a:lstStyle/>
                    <a:p>
                      <a:pPr algn="l" fontAlgn="ctr"/>
                      <a:r>
                        <a:rPr lang="es-PE" sz="1200" u="none" strike="noStrike" dirty="0">
                          <a:effectLst/>
                        </a:rPr>
                        <a:t>MEJORAMIENTO DE LA </a:t>
                      </a:r>
                      <a:r>
                        <a:rPr lang="es-PE" sz="1200" u="none" strike="noStrike" dirty="0" err="1">
                          <a:effectLst/>
                        </a:rPr>
                        <a:t>VIA</a:t>
                      </a:r>
                      <a:r>
                        <a:rPr lang="es-PE" sz="1200" u="none" strike="noStrike" dirty="0">
                          <a:effectLst/>
                        </a:rPr>
                        <a:t> DEPARTAMENTAL TRAMO DV. </a:t>
                      </a:r>
                      <a:r>
                        <a:rPr lang="es-PE" sz="1200" u="none" strike="noStrike" dirty="0" err="1">
                          <a:effectLst/>
                        </a:rPr>
                        <a:t>MATAPUQUIO</a:t>
                      </a:r>
                      <a:r>
                        <a:rPr lang="es-PE" sz="1200" u="none" strike="noStrike" dirty="0">
                          <a:effectLst/>
                        </a:rPr>
                        <a:t> - </a:t>
                      </a:r>
                      <a:r>
                        <a:rPr lang="es-PE" sz="1200" u="none" strike="noStrike" dirty="0" err="1">
                          <a:effectLst/>
                        </a:rPr>
                        <a:t>VISCHINGAY</a:t>
                      </a:r>
                      <a:r>
                        <a:rPr lang="es-PE" sz="1200" u="none" strike="noStrike" dirty="0">
                          <a:effectLst/>
                        </a:rPr>
                        <a:t> - </a:t>
                      </a:r>
                      <a:r>
                        <a:rPr lang="es-PE" sz="1200" u="none" strike="noStrike" dirty="0" err="1">
                          <a:effectLst/>
                        </a:rPr>
                        <a:t>TACMARA</a:t>
                      </a:r>
                      <a:r>
                        <a:rPr lang="es-PE" sz="1200" u="none" strike="noStrike" dirty="0">
                          <a:effectLst/>
                        </a:rPr>
                        <a:t> BAJA - PUENTE PASAJE SOBRE EL RIO </a:t>
                      </a:r>
                      <a:r>
                        <a:rPr lang="es-PE" sz="1200" u="none" strike="noStrike" dirty="0" err="1">
                          <a:effectLst/>
                        </a:rPr>
                        <a:t>APURIMAC</a:t>
                      </a:r>
                      <a:r>
                        <a:rPr lang="es-PE" sz="1200" u="none" strike="noStrike" dirty="0">
                          <a:effectLst/>
                        </a:rPr>
                        <a:t> EN LOS DISTRITOS DE </a:t>
                      </a:r>
                      <a:r>
                        <a:rPr lang="es-PE" sz="1200" u="none" strike="noStrike" dirty="0" err="1">
                          <a:effectLst/>
                        </a:rPr>
                        <a:t>KISHUARA</a:t>
                      </a:r>
                      <a:r>
                        <a:rPr lang="es-PE" sz="1200" u="none" strike="noStrike" dirty="0">
                          <a:effectLst/>
                        </a:rPr>
                        <a:t> Y </a:t>
                      </a:r>
                      <a:r>
                        <a:rPr lang="es-PE" sz="1200" u="none" strike="noStrike" dirty="0" err="1">
                          <a:effectLst/>
                        </a:rPr>
                        <a:t>PACOBAMBA</a:t>
                      </a:r>
                      <a:r>
                        <a:rPr lang="es-PE" sz="1200" u="none" strike="noStrike" dirty="0">
                          <a:effectLst/>
                        </a:rPr>
                        <a:t> DE LA  PROVINCIA DE ANDAHUAYLAS - DEPARTAMENTO DE </a:t>
                      </a:r>
                      <a:r>
                        <a:rPr lang="es-PE" sz="1200" u="none" strike="noStrike" dirty="0" err="1">
                          <a:effectLst/>
                        </a:rPr>
                        <a:t>APURIMAC</a:t>
                      </a:r>
                      <a:endParaRPr lang="es-PE" sz="1200" b="0" i="0" u="none" strike="noStrike" dirty="0">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S/.25,000,000.00</a:t>
                      </a:r>
                      <a:endParaRPr lang="es-PE" sz="1200" b="1" i="0" u="none" strike="noStrike">
                        <a:solidFill>
                          <a:srgbClr val="000000"/>
                        </a:solidFill>
                        <a:effectLst/>
                        <a:latin typeface="Arial" panose="020B0604020202020204" pitchFamily="34" charset="0"/>
                      </a:endParaRPr>
                    </a:p>
                  </a:txBody>
                  <a:tcPr marL="6192" marR="6192" marT="6192" marB="0" anchor="ctr"/>
                </a:tc>
                <a:tc>
                  <a:txBody>
                    <a:bodyPr/>
                    <a:lstStyle/>
                    <a:p>
                      <a:pPr algn="ctr" fontAlgn="ctr"/>
                      <a:r>
                        <a:rPr lang="es-PE" sz="1200" u="none" strike="noStrike">
                          <a:effectLst/>
                        </a:rPr>
                        <a:t>IDEA</a:t>
                      </a:r>
                      <a:endParaRPr lang="es-PE" sz="1200" b="0" i="0" u="none" strike="noStrike">
                        <a:solidFill>
                          <a:srgbClr val="000000"/>
                        </a:solidFill>
                        <a:effectLst/>
                        <a:latin typeface="Arial" panose="020B0604020202020204" pitchFamily="34" charset="0"/>
                      </a:endParaRPr>
                    </a:p>
                  </a:txBody>
                  <a:tcPr marL="6192" marR="6192" marT="6192" marB="0" anchor="ctr"/>
                </a:tc>
                <a:tc>
                  <a:txBody>
                    <a:bodyPr/>
                    <a:lstStyle/>
                    <a:p>
                      <a:pPr algn="l" fontAlgn="ctr"/>
                      <a:r>
                        <a:rPr lang="es-PE" sz="1200" u="none" strike="noStrike" dirty="0">
                          <a:effectLst/>
                        </a:rPr>
                        <a:t>EN PROCESO DE IDENTIFICACION YALTERNATIVA DE SOLUCION </a:t>
                      </a:r>
                      <a:endParaRPr lang="es-PE" sz="1200" b="0" i="0" u="none" strike="noStrike" dirty="0">
                        <a:solidFill>
                          <a:srgbClr val="000000"/>
                        </a:solidFill>
                        <a:effectLst/>
                        <a:latin typeface="Arial" panose="020B0604020202020204" pitchFamily="34" charset="0"/>
                      </a:endParaRPr>
                    </a:p>
                  </a:txBody>
                  <a:tcPr marL="6192" marR="6192" marT="6192" marB="0" anchor="ctr"/>
                </a:tc>
                <a:tc>
                  <a:txBody>
                    <a:bodyPr/>
                    <a:lstStyle/>
                    <a:p>
                      <a:pPr marL="171450" indent="-171450" algn="l" fontAlgn="ctr">
                        <a:buFont typeface="Arial" panose="020B0604020202020204" pitchFamily="34" charset="0"/>
                        <a:buChar char="•"/>
                      </a:pPr>
                      <a:r>
                        <a:rPr lang="es-PE" sz="1200" u="none" strike="noStrike" kern="1200" dirty="0">
                          <a:solidFill>
                            <a:schemeClr val="tx1"/>
                          </a:solidFill>
                          <a:effectLst/>
                          <a:latin typeface="+mn-lt"/>
                          <a:ea typeface="+mn-ea"/>
                          <a:cs typeface="+mn-cs"/>
                        </a:rPr>
                        <a:t>Proyectado su culminación al 30 de noviembre 2020</a:t>
                      </a:r>
                    </a:p>
                  </a:txBody>
                  <a:tcPr marL="6192" marR="6192" marT="6192" marB="0" anchor="ctr"/>
                </a:tc>
                <a:extLst>
                  <a:ext uri="{0D108BD9-81ED-4DB2-BD59-A6C34878D82A}">
                    <a16:rowId xmlns:a16="http://schemas.microsoft.com/office/drawing/2014/main" val="4010764554"/>
                  </a:ext>
                </a:extLst>
              </a:tr>
            </a:tbl>
          </a:graphicData>
        </a:graphic>
      </p:graphicFrame>
      <p:pic>
        <p:nvPicPr>
          <p:cNvPr id="5" name="Picture 2" descr="Iconos de computadora inicio botón firmar, inicio, firmar, en ...">
            <a:hlinkClick r:id="rId3" action="ppaction://hlinksldjump"/>
            <a:extLst>
              <a:ext uri="{FF2B5EF4-FFF2-40B4-BE49-F238E27FC236}">
                <a16:creationId xmlns:a16="http://schemas.microsoft.com/office/drawing/2014/main" id="{9620EF4F-7874-41CA-96D7-5B222355F2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527" y="534995"/>
            <a:ext cx="446986" cy="4469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omb/>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056942-64DD-4122-B275-EF62DA4ADDAC}"/>
              </a:ext>
            </a:extLst>
          </p:cNvPr>
          <p:cNvSpPr>
            <a:spLocks noGrp="1"/>
          </p:cNvSpPr>
          <p:nvPr>
            <p:ph type="title"/>
          </p:nvPr>
        </p:nvSpPr>
        <p:spPr/>
        <p:txBody>
          <a:bodyPr>
            <a:normAutofit fontScale="90000"/>
          </a:bodyPr>
          <a:lstStyle/>
          <a:p>
            <a:r>
              <a:rPr lang="es-PE" sz="3600" b="1" dirty="0">
                <a:solidFill>
                  <a:srgbClr val="FFC000"/>
                </a:solidFill>
                <a:latin typeface="+mn-lt"/>
              </a:rPr>
              <a:t>Función Cultura y deporte</a:t>
            </a:r>
            <a:br>
              <a:rPr lang="es-PE" sz="3600" b="1" dirty="0">
                <a:solidFill>
                  <a:srgbClr val="FFC000"/>
                </a:solidFill>
                <a:latin typeface="+mn-lt"/>
              </a:rPr>
            </a:br>
            <a:r>
              <a:rPr lang="es-PE" sz="3600" b="1" dirty="0">
                <a:solidFill>
                  <a:srgbClr val="FFC000"/>
                </a:solidFill>
                <a:latin typeface="+mn-lt"/>
              </a:rPr>
              <a:t>Función Protección Social</a:t>
            </a:r>
            <a:endParaRPr lang="es-PE" dirty="0">
              <a:solidFill>
                <a:srgbClr val="FFC000"/>
              </a:solidFill>
            </a:endParaRPr>
          </a:p>
        </p:txBody>
      </p:sp>
      <p:sp>
        <p:nvSpPr>
          <p:cNvPr id="3" name="Marcador de contenido 2">
            <a:extLst>
              <a:ext uri="{FF2B5EF4-FFF2-40B4-BE49-F238E27FC236}">
                <a16:creationId xmlns:a16="http://schemas.microsoft.com/office/drawing/2014/main" id="{97E27E7D-5FB3-4BFC-BAFF-4148ADEE94B9}"/>
              </a:ext>
            </a:extLst>
          </p:cNvPr>
          <p:cNvSpPr>
            <a:spLocks noGrp="1"/>
          </p:cNvSpPr>
          <p:nvPr>
            <p:ph idx="1"/>
          </p:nvPr>
        </p:nvSpPr>
        <p:spPr/>
        <p:txBody>
          <a:bodyPr/>
          <a:lstStyle/>
          <a:p>
            <a:endParaRPr lang="es-PE"/>
          </a:p>
        </p:txBody>
      </p:sp>
      <p:sp>
        <p:nvSpPr>
          <p:cNvPr id="4" name="Marcador de texto 3">
            <a:extLst>
              <a:ext uri="{FF2B5EF4-FFF2-40B4-BE49-F238E27FC236}">
                <a16:creationId xmlns:a16="http://schemas.microsoft.com/office/drawing/2014/main" id="{5C2A62F8-FEF9-4591-B7BB-AF332006E462}"/>
              </a:ext>
            </a:extLst>
          </p:cNvPr>
          <p:cNvSpPr>
            <a:spLocks noGrp="1"/>
          </p:cNvSpPr>
          <p:nvPr>
            <p:ph type="body" sz="half" idx="2"/>
          </p:nvPr>
        </p:nvSpPr>
        <p:spPr/>
        <p:txBody>
          <a:bodyPr/>
          <a:lstStyle/>
          <a:p>
            <a:pPr marL="285750" indent="-285750">
              <a:buFont typeface="Arial" panose="020B0604020202020204" pitchFamily="34" charset="0"/>
              <a:buChar char="•"/>
            </a:pPr>
            <a:r>
              <a:rPr lang="es-PE" dirty="0"/>
              <a:t>02 Proyectos de Inversión Formulados.</a:t>
            </a:r>
          </a:p>
          <a:p>
            <a:pPr marL="285750" indent="-285750">
              <a:buFont typeface="Arial" panose="020B0604020202020204" pitchFamily="34" charset="0"/>
              <a:buChar char="•"/>
            </a:pPr>
            <a:r>
              <a:rPr lang="es-PE" dirty="0"/>
              <a:t>05 Proyectos de inversión programados para su formulación.</a:t>
            </a:r>
          </a:p>
          <a:p>
            <a:pPr marL="742950" lvl="1" indent="-285750">
              <a:buFont typeface="Arial" panose="020B0604020202020204" pitchFamily="34" charset="0"/>
              <a:buChar char="•"/>
            </a:pPr>
            <a:r>
              <a:rPr lang="es-PE" sz="1400" dirty="0">
                <a:solidFill>
                  <a:schemeClr val="bg1">
                    <a:lumMod val="85000"/>
                  </a:schemeClr>
                </a:solidFill>
              </a:rPr>
              <a:t>04 En Idea</a:t>
            </a:r>
          </a:p>
          <a:p>
            <a:pPr marL="742950" lvl="1" indent="-285750">
              <a:buFont typeface="Arial" panose="020B0604020202020204" pitchFamily="34" charset="0"/>
              <a:buChar char="•"/>
            </a:pPr>
            <a:r>
              <a:rPr lang="es-PE" sz="1400" dirty="0">
                <a:solidFill>
                  <a:schemeClr val="bg1">
                    <a:lumMod val="85000"/>
                  </a:schemeClr>
                </a:solidFill>
              </a:rPr>
              <a:t>01 En Formulación.</a:t>
            </a:r>
          </a:p>
          <a:p>
            <a:endParaRPr lang="es-PE" dirty="0"/>
          </a:p>
        </p:txBody>
      </p:sp>
      <p:pic>
        <p:nvPicPr>
          <p:cNvPr id="22530" name="Picture 2">
            <a:extLst>
              <a:ext uri="{FF2B5EF4-FFF2-40B4-BE49-F238E27FC236}">
                <a16:creationId xmlns:a16="http://schemas.microsoft.com/office/drawing/2014/main" id="{19EA9ED4-27C9-46E2-8393-E7281AE85DD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334"/>
          <a:stretch/>
        </p:blipFill>
        <p:spPr bwMode="auto">
          <a:xfrm>
            <a:off x="4091231" y="0"/>
            <a:ext cx="8095149" cy="690869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conos de computadora inicio botón firmar, inicio, firmar, en ...">
            <a:hlinkClick r:id="rId3" action="ppaction://hlinksldjump"/>
            <a:extLst>
              <a:ext uri="{FF2B5EF4-FFF2-40B4-BE49-F238E27FC236}">
                <a16:creationId xmlns:a16="http://schemas.microsoft.com/office/drawing/2014/main" id="{EB86655A-4A76-4BA5-B36E-48812D2E31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7430" y="284534"/>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1639895"/>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11101B-0B8E-40B7-816A-53F35C3CEE3F}"/>
              </a:ext>
            </a:extLst>
          </p:cNvPr>
          <p:cNvSpPr>
            <a:spLocks noGrp="1"/>
          </p:cNvSpPr>
          <p:nvPr>
            <p:ph type="ctrTitle"/>
          </p:nvPr>
        </p:nvSpPr>
        <p:spPr>
          <a:xfrm>
            <a:off x="0" y="132080"/>
            <a:ext cx="12192000" cy="1459628"/>
          </a:xfrm>
          <a:solidFill>
            <a:schemeClr val="accent6">
              <a:lumMod val="75000"/>
            </a:schemeClr>
          </a:solidFill>
          <a:ln>
            <a:noFill/>
          </a:ln>
        </p:spPr>
        <p:txBody>
          <a:bodyPr>
            <a:noAutofit/>
            <a:scene3d>
              <a:camera prst="orthographicFront"/>
              <a:lightRig rig="soft" dir="t">
                <a:rot lat="0" lon="0" rev="15600000"/>
              </a:lightRig>
            </a:scene3d>
            <a:sp3d extrusionH="57150" prstMaterial="softEdge">
              <a:bevelT w="25400" h="38100"/>
            </a:sp3d>
          </a:bodyPr>
          <a:lstStyle/>
          <a:p>
            <a:pPr algn="ctr"/>
            <a:r>
              <a:rPr lang="en" sz="4800" b="1" dirty="0">
                <a:solidFill>
                  <a:schemeClr val="bg1"/>
                </a:solidFill>
                <a:latin typeface="+mn-lt"/>
              </a:rPr>
              <a:t>PROYECTOS DE INVERSION EN FASE DE FORMULACION </a:t>
            </a:r>
            <a:r>
              <a:rPr lang="es-PE" sz="4800" b="1" dirty="0">
                <a:solidFill>
                  <a:schemeClr val="bg1"/>
                </a:solidFill>
                <a:latin typeface="+mn-lt"/>
              </a:rPr>
              <a:t>POR </a:t>
            </a:r>
            <a:r>
              <a:rPr lang="en" sz="4800" b="1" dirty="0">
                <a:solidFill>
                  <a:schemeClr val="bg1"/>
                </a:solidFill>
                <a:latin typeface="+mn-lt"/>
              </a:rPr>
              <a:t>FUNCIONES</a:t>
            </a:r>
            <a:endParaRPr lang="es-PE" sz="4800" b="1" dirty="0">
              <a:solidFill>
                <a:schemeClr val="bg1"/>
              </a:solidFill>
              <a:latin typeface="+mn-lt"/>
            </a:endParaRPr>
          </a:p>
        </p:txBody>
      </p:sp>
      <p:graphicFrame>
        <p:nvGraphicFramePr>
          <p:cNvPr id="6" name="Diagrama 5">
            <a:extLst>
              <a:ext uri="{FF2B5EF4-FFF2-40B4-BE49-F238E27FC236}">
                <a16:creationId xmlns:a16="http://schemas.microsoft.com/office/drawing/2014/main" id="{12D61187-409F-4EC2-B2BB-DE1EBEC7067D}"/>
              </a:ext>
            </a:extLst>
          </p:cNvPr>
          <p:cNvGraphicFramePr/>
          <p:nvPr>
            <p:extLst>
              <p:ext uri="{D42A27DB-BD31-4B8C-83A1-F6EECF244321}">
                <p14:modId xmlns:p14="http://schemas.microsoft.com/office/powerpoint/2010/main" val="3289078019"/>
              </p:ext>
            </p:extLst>
          </p:nvPr>
        </p:nvGraphicFramePr>
        <p:xfrm>
          <a:off x="2919248" y="1923178"/>
          <a:ext cx="6353503" cy="37744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ángulo 2">
            <a:extLst>
              <a:ext uri="{FF2B5EF4-FFF2-40B4-BE49-F238E27FC236}">
                <a16:creationId xmlns:a16="http://schemas.microsoft.com/office/drawing/2014/main" id="{F6697435-DC8D-4DD1-8368-786C08203221}"/>
              </a:ext>
            </a:extLst>
          </p:cNvPr>
          <p:cNvSpPr/>
          <p:nvPr/>
        </p:nvSpPr>
        <p:spPr>
          <a:xfrm>
            <a:off x="0" y="1584961"/>
            <a:ext cx="12192000" cy="1422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dirty="0"/>
          </a:p>
        </p:txBody>
      </p:sp>
    </p:spTree>
    <p:extLst>
      <p:ext uri="{BB962C8B-B14F-4D97-AF65-F5344CB8AC3E}">
        <p14:creationId xmlns:p14="http://schemas.microsoft.com/office/powerpoint/2010/main" val="285147416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3">
            <a:extLst>
              <a:ext uri="{FF2B5EF4-FFF2-40B4-BE49-F238E27FC236}">
                <a16:creationId xmlns:a16="http://schemas.microsoft.com/office/drawing/2014/main" id="{DC31C518-627B-49DA-978B-33ADE33B497B}"/>
              </a:ext>
            </a:extLst>
          </p:cNvPr>
          <p:cNvSpPr txBox="1">
            <a:spLocks/>
          </p:cNvSpPr>
          <p:nvPr/>
        </p:nvSpPr>
        <p:spPr>
          <a:xfrm>
            <a:off x="516943" y="148380"/>
            <a:ext cx="10562741"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8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Proyectos</a:t>
            </a:r>
            <a:r>
              <a:rPr lang="es-MX" sz="2800" dirty="0">
                <a:solidFill>
                  <a:schemeClr val="tx1"/>
                </a:solidFill>
                <a:effectLst>
                  <a:outerShdw blurRad="38100" dist="38100" dir="2700000" algn="tl">
                    <a:srgbClr val="000000">
                      <a:alpha val="43137"/>
                    </a:srgbClr>
                  </a:outerShdw>
                </a:effectLst>
              </a:rPr>
              <a:t> </a:t>
            </a:r>
            <a:r>
              <a:rPr lang="es-MX" sz="28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de</a:t>
            </a:r>
            <a:r>
              <a:rPr lang="es-MX" sz="2800" dirty="0">
                <a:solidFill>
                  <a:schemeClr val="tx1"/>
                </a:solidFill>
                <a:effectLst>
                  <a:outerShdw blurRad="38100" dist="38100" dir="2700000" algn="tl">
                    <a:srgbClr val="000000">
                      <a:alpha val="43137"/>
                    </a:srgbClr>
                  </a:outerShdw>
                </a:effectLst>
              </a:rPr>
              <a:t> </a:t>
            </a:r>
            <a:r>
              <a:rPr lang="es-MX" sz="28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Inversión</a:t>
            </a:r>
            <a:r>
              <a:rPr lang="es-MX" sz="2800" dirty="0">
                <a:solidFill>
                  <a:schemeClr val="tx1"/>
                </a:solidFill>
                <a:effectLst>
                  <a:outerShdw blurRad="38100" dist="38100" dir="2700000" algn="tl">
                    <a:srgbClr val="000000">
                      <a:alpha val="43137"/>
                    </a:srgbClr>
                  </a:outerShdw>
                </a:effectLst>
              </a:rPr>
              <a:t> </a:t>
            </a:r>
            <a:r>
              <a:rPr lang="es-MX" sz="28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Formulados</a:t>
            </a:r>
            <a:r>
              <a:rPr lang="es-MX" sz="2800" dirty="0">
                <a:solidFill>
                  <a:schemeClr val="tx1"/>
                </a:solidFill>
                <a:effectLst>
                  <a:outerShdw blurRad="38100" dist="38100" dir="2700000" algn="tl">
                    <a:srgbClr val="000000">
                      <a:alpha val="43137"/>
                    </a:srgbClr>
                  </a:outerShdw>
                </a:effectLst>
              </a:rPr>
              <a:t> – </a:t>
            </a:r>
            <a:r>
              <a:rPr lang="es-MX" sz="28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2019</a:t>
            </a:r>
          </a:p>
        </p:txBody>
      </p:sp>
      <p:graphicFrame>
        <p:nvGraphicFramePr>
          <p:cNvPr id="5" name="Tabla 4">
            <a:extLst>
              <a:ext uri="{FF2B5EF4-FFF2-40B4-BE49-F238E27FC236}">
                <a16:creationId xmlns:a16="http://schemas.microsoft.com/office/drawing/2014/main" id="{917DFF7C-446E-4D80-8173-5F14D4D154CB}"/>
              </a:ext>
            </a:extLst>
          </p:cNvPr>
          <p:cNvGraphicFramePr>
            <a:graphicFrameLocks noGrp="1"/>
          </p:cNvGraphicFramePr>
          <p:nvPr>
            <p:extLst>
              <p:ext uri="{D42A27DB-BD31-4B8C-83A1-F6EECF244321}">
                <p14:modId xmlns:p14="http://schemas.microsoft.com/office/powerpoint/2010/main" val="3572157739"/>
              </p:ext>
            </p:extLst>
          </p:nvPr>
        </p:nvGraphicFramePr>
        <p:xfrm>
          <a:off x="516943" y="2104847"/>
          <a:ext cx="10982582" cy="2390984"/>
        </p:xfrm>
        <a:graphic>
          <a:graphicData uri="http://schemas.openxmlformats.org/drawingml/2006/table">
            <a:tbl>
              <a:tblPr>
                <a:tableStyleId>{E8B1032C-EA38-4F05-BA0D-38AFFFC7BED3}</a:tableStyleId>
              </a:tblPr>
              <a:tblGrid>
                <a:gridCol w="500867">
                  <a:extLst>
                    <a:ext uri="{9D8B030D-6E8A-4147-A177-3AD203B41FA5}">
                      <a16:colId xmlns:a16="http://schemas.microsoft.com/office/drawing/2014/main" val="3935348018"/>
                    </a:ext>
                  </a:extLst>
                </a:gridCol>
                <a:gridCol w="891727">
                  <a:extLst>
                    <a:ext uri="{9D8B030D-6E8A-4147-A177-3AD203B41FA5}">
                      <a16:colId xmlns:a16="http://schemas.microsoft.com/office/drawing/2014/main" val="594195062"/>
                    </a:ext>
                  </a:extLst>
                </a:gridCol>
                <a:gridCol w="3831643">
                  <a:extLst>
                    <a:ext uri="{9D8B030D-6E8A-4147-A177-3AD203B41FA5}">
                      <a16:colId xmlns:a16="http://schemas.microsoft.com/office/drawing/2014/main" val="2585390242"/>
                    </a:ext>
                  </a:extLst>
                </a:gridCol>
                <a:gridCol w="1144682">
                  <a:extLst>
                    <a:ext uri="{9D8B030D-6E8A-4147-A177-3AD203B41FA5}">
                      <a16:colId xmlns:a16="http://schemas.microsoft.com/office/drawing/2014/main" val="2208528637"/>
                    </a:ext>
                  </a:extLst>
                </a:gridCol>
                <a:gridCol w="1142957">
                  <a:extLst>
                    <a:ext uri="{9D8B030D-6E8A-4147-A177-3AD203B41FA5}">
                      <a16:colId xmlns:a16="http://schemas.microsoft.com/office/drawing/2014/main" val="3816031137"/>
                    </a:ext>
                  </a:extLst>
                </a:gridCol>
                <a:gridCol w="1613669">
                  <a:extLst>
                    <a:ext uri="{9D8B030D-6E8A-4147-A177-3AD203B41FA5}">
                      <a16:colId xmlns:a16="http://schemas.microsoft.com/office/drawing/2014/main" val="2702131160"/>
                    </a:ext>
                  </a:extLst>
                </a:gridCol>
                <a:gridCol w="1857037">
                  <a:extLst>
                    <a:ext uri="{9D8B030D-6E8A-4147-A177-3AD203B41FA5}">
                      <a16:colId xmlns:a16="http://schemas.microsoft.com/office/drawing/2014/main" val="2022521297"/>
                    </a:ext>
                  </a:extLst>
                </a:gridCol>
              </a:tblGrid>
              <a:tr h="346122">
                <a:tc>
                  <a:txBody>
                    <a:bodyPr/>
                    <a:lstStyle/>
                    <a:p>
                      <a:pPr algn="ctr" rtl="0" fontAlgn="ctr"/>
                      <a:r>
                        <a:rPr lang="es-PE" sz="1600" b="1" u="none" strike="noStrike" dirty="0" err="1">
                          <a:solidFill>
                            <a:schemeClr val="bg1"/>
                          </a:solidFill>
                          <a:effectLst/>
                        </a:rPr>
                        <a:t>N°</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CUI</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NOMBRE DEL PROYECTO DE INVERSIÓN</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MONTO DE INVERSIÓN S/</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ESTADO SITUACIONAL</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ALCANCE</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OBSERVACIONES</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extLst>
                  <a:ext uri="{0D108BD9-81ED-4DB2-BD59-A6C34878D82A}">
                    <a16:rowId xmlns:a16="http://schemas.microsoft.com/office/drawing/2014/main" val="3320407961"/>
                  </a:ext>
                </a:extLst>
              </a:tr>
              <a:tr h="374580">
                <a:tc>
                  <a:txBody>
                    <a:bodyPr/>
                    <a:lstStyle/>
                    <a:p>
                      <a:pPr algn="ctr" fontAlgn="ctr"/>
                      <a:r>
                        <a:rPr lang="es-PE" sz="1600" b="0" i="0" u="none" strike="noStrike" dirty="0">
                          <a:solidFill>
                            <a:srgbClr val="000000"/>
                          </a:solidFill>
                          <a:effectLst/>
                          <a:latin typeface="Arial Narrow" panose="020B0606020202030204" pitchFamily="34" charset="0"/>
                        </a:rPr>
                        <a:t>1</a:t>
                      </a:r>
                    </a:p>
                  </a:txBody>
                  <a:tcPr marL="6772" marR="6772" marT="6772" marB="0" anchor="ctr"/>
                </a:tc>
                <a:tc>
                  <a:txBody>
                    <a:bodyPr/>
                    <a:lstStyle/>
                    <a:p>
                      <a:pPr algn="ctr"/>
                      <a:r>
                        <a:rPr lang="es-PE" sz="1200" dirty="0"/>
                        <a:t>2415944</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200" b="0" dirty="0"/>
                        <a:t>CREACION DE UN CENTRO DE ACOGIDA RESIDENCIAL PARA NIÑO,NIÑAS Y ADOLESCENTES CON DISCAPACIDAD EN EL CENTRO POBLADO DE LAMBRAMA DEL DISTRITO DE LAMBRAMA - PROVINCIA DE ABANCAY - DEPARTAMENTO DE APURIMAC</a:t>
                      </a:r>
                    </a:p>
                  </a:txBody>
                  <a:tcPr anchor="ctr"/>
                </a:tc>
                <a:tc>
                  <a: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s-PE" sz="1200" b="0" dirty="0">
                          <a:solidFill>
                            <a:schemeClr val="tx1"/>
                          </a:solidFill>
                        </a:rPr>
                        <a:t>19,032,429.23</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200" b="0" dirty="0">
                          <a:solidFill>
                            <a:schemeClr val="tx1"/>
                          </a:solidFill>
                        </a:rPr>
                        <a:t>Viable</a:t>
                      </a:r>
                    </a:p>
                  </a:txBody>
                  <a:tcPr anchor="ct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200" b="0" i="0" u="none" strike="noStrike" cap="none" dirty="0">
                          <a:solidFill>
                            <a:schemeClr val="tx1"/>
                          </a:solidFill>
                          <a:latin typeface="+mn-lt"/>
                          <a:ea typeface="+mn-ea"/>
                          <a:cs typeface="+mn-cs"/>
                          <a:sym typeface="Arial"/>
                        </a:rPr>
                        <a:t>60 NNA con discapacidad</a:t>
                      </a:r>
                    </a:p>
                  </a:txBody>
                  <a:tcPr anchor="ctr"/>
                </a:tc>
                <a:tc>
                  <a:txBody>
                    <a:bodyPr/>
                    <a:lstStyle/>
                    <a:p>
                      <a:pPr marL="285750" indent="-285750" algn="l" fontAlgn="ctr">
                        <a:buFont typeface="Arial" panose="020B0604020202020204" pitchFamily="34" charset="0"/>
                        <a:buChar char="•"/>
                      </a:pPr>
                      <a:r>
                        <a:rPr lang="es-PE" sz="1400" b="0" i="0" u="none" strike="noStrike" dirty="0">
                          <a:solidFill>
                            <a:srgbClr val="000000"/>
                          </a:solidFill>
                          <a:effectLst/>
                          <a:latin typeface="Arial Narrow" panose="020B0606020202030204" pitchFamily="34" charset="0"/>
                        </a:rPr>
                        <a:t>En convenio INABIF</a:t>
                      </a:r>
                    </a:p>
                    <a:p>
                      <a:pPr marL="285750" indent="-285750" algn="l" fontAlgn="ctr">
                        <a:buFont typeface="Arial" panose="020B0604020202020204" pitchFamily="34" charset="0"/>
                        <a:buChar char="•"/>
                      </a:pPr>
                      <a:r>
                        <a:rPr lang="es-PE" sz="1400" b="0" i="0" u="none" strike="noStrike" dirty="0">
                          <a:solidFill>
                            <a:srgbClr val="000000"/>
                          </a:solidFill>
                          <a:effectLst/>
                          <a:latin typeface="Arial Narrow" panose="020B0606020202030204" pitchFamily="34" charset="0"/>
                        </a:rPr>
                        <a:t>GRI</a:t>
                      </a:r>
                    </a:p>
                  </a:txBody>
                  <a:tcPr marL="6772" marR="6772" marT="6772" marB="0" anchor="ctr"/>
                </a:tc>
                <a:extLst>
                  <a:ext uri="{0D108BD9-81ED-4DB2-BD59-A6C34878D82A}">
                    <a16:rowId xmlns:a16="http://schemas.microsoft.com/office/drawing/2014/main" val="557894352"/>
                  </a:ext>
                </a:extLst>
              </a:tr>
              <a:tr h="436910">
                <a:tc>
                  <a:txBody>
                    <a:bodyPr/>
                    <a:lstStyle/>
                    <a:p>
                      <a:pPr algn="ctr" fontAlgn="ctr"/>
                      <a:r>
                        <a:rPr lang="es-PE" sz="1600" b="0" i="0" u="none" strike="noStrike" dirty="0">
                          <a:solidFill>
                            <a:srgbClr val="000000"/>
                          </a:solidFill>
                          <a:effectLst/>
                          <a:latin typeface="Arial Narrow" panose="020B0606020202030204" pitchFamily="34" charset="0"/>
                        </a:rPr>
                        <a:t>2</a:t>
                      </a:r>
                    </a:p>
                  </a:txBody>
                  <a:tcPr marL="6772" marR="6772" marT="6772" marB="0" anchor="ctr"/>
                </a:tc>
                <a:tc>
                  <a:txBody>
                    <a:bodyPr/>
                    <a:lstStyle/>
                    <a:p>
                      <a:pPr marR="0" algn="ctr" rtl="0">
                        <a:lnSpc>
                          <a:spcPct val="100000"/>
                        </a:lnSpc>
                        <a:spcBef>
                          <a:spcPts val="0"/>
                        </a:spcBef>
                        <a:spcAft>
                          <a:spcPts val="0"/>
                        </a:spcAft>
                        <a:buClr>
                          <a:srgbClr val="000000"/>
                        </a:buClr>
                        <a:buFont typeface="Arial"/>
                      </a:pPr>
                      <a:r>
                        <a:rPr lang="es-PE" sz="1200" b="0" i="0" u="none" strike="noStrike" cap="none" dirty="0">
                          <a:solidFill>
                            <a:srgbClr val="000000"/>
                          </a:solidFill>
                          <a:latin typeface="+mn-lt"/>
                          <a:cs typeface="Arial"/>
                          <a:sym typeface="Arial"/>
                        </a:rPr>
                        <a:t>2446533</a:t>
                      </a:r>
                      <a:endParaRPr lang="es-PE" sz="1200" b="0" i="0" u="none" strike="noStrike" cap="none" dirty="0">
                        <a:solidFill>
                          <a:srgbClr val="000000"/>
                        </a:solidFill>
                        <a:latin typeface="Arial"/>
                        <a:cs typeface="Arial"/>
                        <a:sym typeface="Arial"/>
                      </a:endParaRP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200" b="0" i="0" u="none" strike="noStrike" cap="none" dirty="0">
                          <a:solidFill>
                            <a:srgbClr val="000000"/>
                          </a:solidFill>
                          <a:latin typeface="+mn-lt"/>
                          <a:cs typeface="Arial"/>
                          <a:sym typeface="Arial"/>
                        </a:rPr>
                        <a:t>CREACION DEL COLISEO MULTIUSO MUNICIPAL CHUQUIBAMBILLA DEL DISTRITO DE CHUQUIBAMBILLA - PROVINCIA DE GRAU - DEPARTAMENTO DE APURIMAC</a:t>
                      </a:r>
                      <a:endParaRPr lang="es-PE" sz="1200" b="0" i="0" u="none" strike="noStrike" cap="none" dirty="0">
                        <a:solidFill>
                          <a:srgbClr val="000000"/>
                        </a:solidFill>
                        <a:latin typeface="Arial"/>
                        <a:cs typeface="Arial"/>
                        <a:sym typeface="Arial"/>
                      </a:endParaRPr>
                    </a:p>
                  </a:txBody>
                  <a:tcPr anchor="ctr"/>
                </a:tc>
                <a:tc>
                  <a: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s-PE" sz="1200" b="0" i="0" u="none" strike="noStrike" cap="none" dirty="0">
                          <a:solidFill>
                            <a:srgbClr val="000000"/>
                          </a:solidFill>
                          <a:latin typeface="+mn-lt"/>
                          <a:cs typeface="Arial"/>
                          <a:sym typeface="Arial"/>
                        </a:rPr>
                        <a:t>9,276,356.76</a:t>
                      </a:r>
                      <a:endParaRPr lang="es-PE" sz="1200" b="0" i="0" u="none" strike="noStrike" cap="none" dirty="0">
                        <a:solidFill>
                          <a:srgbClr val="000000"/>
                        </a:solidFill>
                        <a:latin typeface="Arial"/>
                        <a:cs typeface="Arial"/>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200" b="0" dirty="0">
                          <a:solidFill>
                            <a:schemeClr val="tx1"/>
                          </a:solidFill>
                        </a:rPr>
                        <a:t>Viable</a:t>
                      </a:r>
                    </a:p>
                  </a:txBody>
                  <a:tcPr anchor="ct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200" b="0" i="0" u="none" strike="noStrike" cap="none" dirty="0">
                          <a:solidFill>
                            <a:srgbClr val="000000"/>
                          </a:solidFill>
                          <a:latin typeface="+mn-lt"/>
                          <a:cs typeface="Arial"/>
                          <a:sym typeface="Arial"/>
                        </a:rPr>
                        <a:t>3692 beneficiarios directos</a:t>
                      </a:r>
                      <a:endParaRPr lang="es-PE" sz="1200" b="0" i="0" u="none" strike="noStrike" cap="none" dirty="0">
                        <a:solidFill>
                          <a:srgbClr val="000000"/>
                        </a:solidFill>
                        <a:latin typeface="Arial"/>
                        <a:cs typeface="Arial"/>
                        <a:sym typeface="Arial"/>
                      </a:endParaRPr>
                    </a:p>
                  </a:txBody>
                  <a:tcPr anchor="ctr"/>
                </a:tc>
                <a:tc>
                  <a:txBody>
                    <a:bodyPr/>
                    <a:lstStyle/>
                    <a:p>
                      <a:pPr marL="285750" indent="-285750" algn="l" fontAlgn="ctr">
                        <a:buFont typeface="Arial" panose="020B0604020202020204" pitchFamily="34" charset="0"/>
                        <a:buChar char="•"/>
                      </a:pPr>
                      <a:r>
                        <a:rPr lang="es-PE" sz="1400" b="0" i="0" u="none" strike="noStrike" dirty="0">
                          <a:solidFill>
                            <a:srgbClr val="000000"/>
                          </a:solidFill>
                          <a:effectLst/>
                          <a:latin typeface="Arial Narrow" panose="020B0606020202030204" pitchFamily="34" charset="0"/>
                        </a:rPr>
                        <a:t>GRI</a:t>
                      </a:r>
                    </a:p>
                    <a:p>
                      <a:pPr marL="285750" indent="-285750" algn="l" fontAlgn="ctr">
                        <a:buFont typeface="Arial" panose="020B0604020202020204" pitchFamily="34" charset="0"/>
                        <a:buChar char="•"/>
                      </a:pPr>
                      <a:r>
                        <a:rPr lang="es-PE" sz="1400" b="0" i="0" u="none" strike="noStrike" dirty="0">
                          <a:solidFill>
                            <a:srgbClr val="000000"/>
                          </a:solidFill>
                          <a:effectLst/>
                          <a:latin typeface="Arial Narrow" panose="020B0606020202030204" pitchFamily="34" charset="0"/>
                        </a:rPr>
                        <a:t>Convenio con municipalidad de </a:t>
                      </a:r>
                      <a:r>
                        <a:rPr lang="es-PE" sz="1400" b="0" i="0" u="none" strike="noStrike" dirty="0" err="1">
                          <a:solidFill>
                            <a:srgbClr val="000000"/>
                          </a:solidFill>
                          <a:effectLst/>
                          <a:latin typeface="Arial Narrow" panose="020B0606020202030204" pitchFamily="34" charset="0"/>
                        </a:rPr>
                        <a:t>Graú</a:t>
                      </a:r>
                      <a:r>
                        <a:rPr lang="es-PE" sz="1400" b="0" i="0" u="none" strike="noStrike" dirty="0">
                          <a:solidFill>
                            <a:srgbClr val="000000"/>
                          </a:solidFill>
                          <a:effectLst/>
                          <a:latin typeface="Arial Narrow" panose="020B0606020202030204" pitchFamily="34" charset="0"/>
                        </a:rPr>
                        <a:t>.</a:t>
                      </a:r>
                    </a:p>
                  </a:txBody>
                  <a:tcPr marL="6772" marR="6772" marT="6772" marB="0" anchor="ctr"/>
                </a:tc>
                <a:extLst>
                  <a:ext uri="{0D108BD9-81ED-4DB2-BD59-A6C34878D82A}">
                    <a16:rowId xmlns:a16="http://schemas.microsoft.com/office/drawing/2014/main" val="4267081164"/>
                  </a:ext>
                </a:extLst>
              </a:tr>
            </a:tbl>
          </a:graphicData>
        </a:graphic>
      </p:graphicFrame>
      <p:sp>
        <p:nvSpPr>
          <p:cNvPr id="2" name="Google Shape;95;p13">
            <a:extLst>
              <a:ext uri="{FF2B5EF4-FFF2-40B4-BE49-F238E27FC236}">
                <a16:creationId xmlns:a16="http://schemas.microsoft.com/office/drawing/2014/main" id="{FE238AB2-6E8E-465D-8FC4-44CF13696221}"/>
              </a:ext>
            </a:extLst>
          </p:cNvPr>
          <p:cNvSpPr txBox="1">
            <a:spLocks/>
          </p:cNvSpPr>
          <p:nvPr/>
        </p:nvSpPr>
        <p:spPr>
          <a:xfrm>
            <a:off x="516943" y="699108"/>
            <a:ext cx="10051530"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8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Función CULTURA Y DEPORTE, FUNCION PROTECCION SOCIAL</a:t>
            </a:r>
          </a:p>
        </p:txBody>
      </p:sp>
    </p:spTree>
    <p:extLst>
      <p:ext uri="{BB962C8B-B14F-4D97-AF65-F5344CB8AC3E}">
        <p14:creationId xmlns:p14="http://schemas.microsoft.com/office/powerpoint/2010/main" val="523059669"/>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124937" y="205984"/>
            <a:ext cx="11574049" cy="524800"/>
          </a:xfrm>
          <a:prstGeom prst="rect">
            <a:avLst/>
          </a:prstGeom>
        </p:spPr>
        <p:txBody>
          <a:bodyPr spcFirstLastPara="1" vert="horz" wrap="square" lIns="0" tIns="0" rIns="0" bIns="0" rtlCol="0" anchor="b" anchorCtr="0">
            <a:noAutofit/>
          </a:bodyPr>
          <a:lstStyle/>
          <a:p>
            <a:pPr algn="ctr"/>
            <a:r>
              <a:rPr lang="es-PE" sz="2800" dirty="0">
                <a:effectLst>
                  <a:outerShdw blurRad="38100" dist="38100" dir="2700000" algn="tl">
                    <a:srgbClr val="000000">
                      <a:alpha val="43137"/>
                    </a:srgbClr>
                  </a:outerShdw>
                </a:effectLst>
              </a:rPr>
              <a:t>PROYECTOS DE INVERSION PROGRAMADOS PARA SU FORMULACION -2020</a:t>
            </a: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21</a:t>
            </a:fld>
            <a:endParaRPr/>
          </a:p>
        </p:txBody>
      </p:sp>
      <p:graphicFrame>
        <p:nvGraphicFramePr>
          <p:cNvPr id="3" name="Tabla 2">
            <a:extLst>
              <a:ext uri="{FF2B5EF4-FFF2-40B4-BE49-F238E27FC236}">
                <a16:creationId xmlns:a16="http://schemas.microsoft.com/office/drawing/2014/main" id="{2A47BF93-7CB7-4781-AA82-B285D500DF30}"/>
              </a:ext>
            </a:extLst>
          </p:cNvPr>
          <p:cNvGraphicFramePr>
            <a:graphicFrameLocks noGrp="1"/>
          </p:cNvGraphicFramePr>
          <p:nvPr>
            <p:extLst>
              <p:ext uri="{D42A27DB-BD31-4B8C-83A1-F6EECF244321}">
                <p14:modId xmlns:p14="http://schemas.microsoft.com/office/powerpoint/2010/main" val="385290945"/>
              </p:ext>
            </p:extLst>
          </p:nvPr>
        </p:nvGraphicFramePr>
        <p:xfrm>
          <a:off x="764385" y="1874735"/>
          <a:ext cx="10735143" cy="3402263"/>
        </p:xfrm>
        <a:graphic>
          <a:graphicData uri="http://schemas.openxmlformats.org/drawingml/2006/table">
            <a:tbl>
              <a:tblPr>
                <a:tableStyleId>{E8B1032C-EA38-4F05-BA0D-38AFFFC7BED3}</a:tableStyleId>
              </a:tblPr>
              <a:tblGrid>
                <a:gridCol w="388805">
                  <a:extLst>
                    <a:ext uri="{9D8B030D-6E8A-4147-A177-3AD203B41FA5}">
                      <a16:colId xmlns:a16="http://schemas.microsoft.com/office/drawing/2014/main" val="1149053298"/>
                    </a:ext>
                  </a:extLst>
                </a:gridCol>
                <a:gridCol w="671060">
                  <a:extLst>
                    <a:ext uri="{9D8B030D-6E8A-4147-A177-3AD203B41FA5}">
                      <a16:colId xmlns:a16="http://schemas.microsoft.com/office/drawing/2014/main" val="541476674"/>
                    </a:ext>
                  </a:extLst>
                </a:gridCol>
                <a:gridCol w="3892790">
                  <a:extLst>
                    <a:ext uri="{9D8B030D-6E8A-4147-A177-3AD203B41FA5}">
                      <a16:colId xmlns:a16="http://schemas.microsoft.com/office/drawing/2014/main" val="3436427589"/>
                    </a:ext>
                  </a:extLst>
                </a:gridCol>
                <a:gridCol w="978228">
                  <a:extLst>
                    <a:ext uri="{9D8B030D-6E8A-4147-A177-3AD203B41FA5}">
                      <a16:colId xmlns:a16="http://schemas.microsoft.com/office/drawing/2014/main" val="2737056336"/>
                    </a:ext>
                  </a:extLst>
                </a:gridCol>
                <a:gridCol w="855236">
                  <a:extLst>
                    <a:ext uri="{9D8B030D-6E8A-4147-A177-3AD203B41FA5}">
                      <a16:colId xmlns:a16="http://schemas.microsoft.com/office/drawing/2014/main" val="3418132934"/>
                    </a:ext>
                  </a:extLst>
                </a:gridCol>
                <a:gridCol w="1102736">
                  <a:extLst>
                    <a:ext uri="{9D8B030D-6E8A-4147-A177-3AD203B41FA5}">
                      <a16:colId xmlns:a16="http://schemas.microsoft.com/office/drawing/2014/main" val="3543597421"/>
                    </a:ext>
                  </a:extLst>
                </a:gridCol>
                <a:gridCol w="1582581">
                  <a:extLst>
                    <a:ext uri="{9D8B030D-6E8A-4147-A177-3AD203B41FA5}">
                      <a16:colId xmlns:a16="http://schemas.microsoft.com/office/drawing/2014/main" val="2610258380"/>
                    </a:ext>
                  </a:extLst>
                </a:gridCol>
                <a:gridCol w="1263707">
                  <a:extLst>
                    <a:ext uri="{9D8B030D-6E8A-4147-A177-3AD203B41FA5}">
                      <a16:colId xmlns:a16="http://schemas.microsoft.com/office/drawing/2014/main" val="840716094"/>
                    </a:ext>
                  </a:extLst>
                </a:gridCol>
              </a:tblGrid>
              <a:tr h="659063">
                <a:tc>
                  <a:txBody>
                    <a:bodyPr/>
                    <a:lstStyle/>
                    <a:p>
                      <a:pPr algn="ctr" rtl="0" fontAlgn="ctr"/>
                      <a:r>
                        <a:rPr lang="es-PE" sz="1100" b="1" u="none" strike="noStrike" dirty="0">
                          <a:effectLst/>
                        </a:rPr>
                        <a:t>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CÓDIGO DE IDEA</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NOMBRE DEL PROYECTO DE INVERSIÓN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INVERSIÓN ESTIMADO S/.</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effectLst/>
                        </a:rPr>
                        <a:t>ESTADO SITUACIONAL</a:t>
                      </a:r>
                      <a:endParaRPr lang="es-PE" sz="1100" b="1" i="0" u="none" strike="noStrike">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DURACIÓN DE LA FORMULACIÓN</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ALCANCE</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effectLst/>
                        </a:rPr>
                        <a:t>Observaciones</a:t>
                      </a:r>
                      <a:endParaRPr lang="es-PE" sz="1100" b="1" i="0" u="none" strike="noStrike" dirty="0">
                        <a:solidFill>
                          <a:srgbClr val="000000"/>
                        </a:solidFill>
                        <a:effectLst/>
                        <a:latin typeface="Arial Narrow" panose="020B0606020202030204" pitchFamily="34" charset="0"/>
                      </a:endParaRPr>
                    </a:p>
                  </a:txBody>
                  <a:tcPr marL="6772" marR="6772" marT="6772" marB="0" anchor="ctr">
                    <a:solidFill>
                      <a:schemeClr val="accent5"/>
                    </a:solidFill>
                  </a:tcPr>
                </a:tc>
                <a:extLst>
                  <a:ext uri="{0D108BD9-81ED-4DB2-BD59-A6C34878D82A}">
                    <a16:rowId xmlns:a16="http://schemas.microsoft.com/office/drawing/2014/main" val="3216576694"/>
                  </a:ext>
                </a:extLst>
              </a:tr>
              <a:tr h="37766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dirty="0">
                          <a:latin typeface="Arial Narrow" panose="020B0606020202030204" pitchFamily="34" charset="0"/>
                        </a:rPr>
                        <a:t>1</a:t>
                      </a:r>
                    </a:p>
                  </a:txBody>
                  <a:tcPr anchor="ctr"/>
                </a:tc>
                <a:tc>
                  <a:txBody>
                    <a:bodyPr/>
                    <a:lstStyle/>
                    <a:p>
                      <a:pPr algn="ctr" rtl="0" fontAlgn="ctr"/>
                      <a:r>
                        <a:rPr lang="es-PE" sz="1100" b="0" i="0" u="none" strike="noStrike" dirty="0">
                          <a:solidFill>
                            <a:srgbClr val="000000"/>
                          </a:solidFill>
                          <a:effectLst/>
                          <a:latin typeface="Arial Narrow" panose="020B0606020202030204" pitchFamily="34" charset="0"/>
                        </a:rPr>
                        <a:t>49565</a:t>
                      </a:r>
                    </a:p>
                  </a:txBody>
                  <a:tcPr marL="6772" marR="6772" marT="6772" marB="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000" b="0" dirty="0"/>
                        <a:t>MEJORAMIENTO DE LOS SERVICIOS DE ALIMENTACIÓN ESCOLAR EN LAS INSTITUCIONES EDUCATIVAS INICIALES Y PRIMARIAS DE LOS DISTRITOS DE EXTREMA POBREZA EN 4 PROVINCIAS DEL DEPARTAMENTO DE APURIMAC</a:t>
                      </a:r>
                    </a:p>
                  </a:txBody>
                  <a:tcPr anchor="ctr"/>
                </a:tc>
                <a:tc>
                  <a: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s-PE" sz="1000" b="0" dirty="0"/>
                        <a:t>2,313,48</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b="0" dirty="0"/>
                        <a:t>Idea</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b="0" dirty="0"/>
                        <a:t>3 meses</a:t>
                      </a:r>
                    </a:p>
                  </a:txBody>
                  <a:tcPr anchor="ct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b="0" i="0" u="none" strike="noStrike" cap="none" dirty="0">
                          <a:solidFill>
                            <a:srgbClr val="000000"/>
                          </a:solidFill>
                          <a:latin typeface="Arial"/>
                          <a:cs typeface="Arial"/>
                          <a:sym typeface="Arial"/>
                        </a:rPr>
                        <a:t>04 provincias (IIE nivel Inicial y Primaria)</a:t>
                      </a:r>
                    </a:p>
                  </a:txBody>
                  <a:tcPr anchor="ctr"/>
                </a:tc>
                <a:tc>
                  <a:txBody>
                    <a:bodyPr/>
                    <a:lstStyle/>
                    <a:p>
                      <a:r>
                        <a:rPr lang="es-PE" sz="1000" b="0" i="0" u="none" strike="noStrike" cap="none" dirty="0">
                          <a:solidFill>
                            <a:srgbClr val="000000"/>
                          </a:solidFill>
                          <a:latin typeface="+mn-lt"/>
                          <a:cs typeface="Arial"/>
                          <a:sym typeface="Arial"/>
                        </a:rPr>
                        <a:t>-</a:t>
                      </a:r>
                    </a:p>
                  </a:txBody>
                  <a:tcPr anchor="ctr"/>
                </a:tc>
                <a:extLst>
                  <a:ext uri="{0D108BD9-81ED-4DB2-BD59-A6C34878D82A}">
                    <a16:rowId xmlns:a16="http://schemas.microsoft.com/office/drawing/2014/main" val="2630986103"/>
                  </a:ext>
                </a:extLst>
              </a:tr>
              <a:tr h="0">
                <a:tc>
                  <a:txBody>
                    <a:bodyPr/>
                    <a:lstStyle/>
                    <a:p>
                      <a:pPr marR="0" algn="ctr" rtl="0">
                        <a:lnSpc>
                          <a:spcPct val="100000"/>
                        </a:lnSpc>
                        <a:spcBef>
                          <a:spcPts val="0"/>
                        </a:spcBef>
                        <a:spcAft>
                          <a:spcPts val="0"/>
                        </a:spcAft>
                        <a:buClr>
                          <a:srgbClr val="000000"/>
                        </a:buClr>
                        <a:buFont typeface="Arial"/>
                      </a:pPr>
                      <a:r>
                        <a:rPr lang="es-PE" sz="1100" b="0" i="0" u="none" strike="noStrike" cap="none" dirty="0">
                          <a:solidFill>
                            <a:srgbClr val="000000"/>
                          </a:solidFill>
                          <a:latin typeface="Arial Narrow" panose="020B0606020202030204" pitchFamily="34" charset="0"/>
                          <a:cs typeface="Arial"/>
                          <a:sym typeface="Arial"/>
                        </a:rPr>
                        <a:t>2</a:t>
                      </a:r>
                    </a:p>
                  </a:txBody>
                  <a:tcPr anchor="ctr">
                    <a:solidFill>
                      <a:schemeClr val="accent6">
                        <a:lumMod val="60000"/>
                        <a:lumOff val="40000"/>
                      </a:schemeClr>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49568</a:t>
                      </a:r>
                    </a:p>
                  </a:txBody>
                  <a:tcPr marL="6772" marR="6772" marT="6772" marB="0" anchor="ct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000" b="0" u="none" strike="noStrike" cap="none" dirty="0">
                          <a:solidFill>
                            <a:srgbClr val="000000"/>
                          </a:solidFill>
                          <a:sym typeface="Arial"/>
                        </a:rPr>
                        <a:t>CREACION DE LOS SERVICIOS DE CENTROS DE DESARROLLO INTEGRAL DE LA FAMILIA EN LAS 7 PROVINCIAS DEL DEPARTAMENTO DE APURIMAC</a:t>
                      </a:r>
                      <a:endParaRPr lang="es-PE" sz="1000" b="0" i="0" u="none" strike="noStrike" cap="none" dirty="0">
                        <a:solidFill>
                          <a:srgbClr val="000000"/>
                        </a:solidFill>
                        <a:latin typeface="Arial"/>
                        <a:cs typeface="Arial"/>
                        <a:sym typeface="Arial"/>
                      </a:endParaRPr>
                    </a:p>
                  </a:txBody>
                  <a:tcPr anchor="ctr">
                    <a:solidFill>
                      <a:schemeClr val="accent6">
                        <a:lumMod val="60000"/>
                        <a:lumOff val="40000"/>
                      </a:schemeClr>
                    </a:solidFill>
                  </a:tcPr>
                </a:tc>
                <a:tc>
                  <a: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s-PE" sz="1000" b="0" i="0" u="none" strike="noStrike" cap="none" dirty="0">
                          <a:solidFill>
                            <a:srgbClr val="000000"/>
                          </a:solidFill>
                          <a:latin typeface="+mn-lt"/>
                          <a:cs typeface="Arial"/>
                          <a:sym typeface="Arial"/>
                        </a:rPr>
                        <a:t> 11,142,069.55 </a:t>
                      </a:r>
                    </a:p>
                  </a:txBody>
                  <a:tcPr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b="0" i="0" u="none" strike="noStrike" cap="none" dirty="0">
                          <a:solidFill>
                            <a:srgbClr val="000000"/>
                          </a:solidFill>
                          <a:latin typeface="Arial"/>
                          <a:cs typeface="Arial"/>
                          <a:sym typeface="Arial"/>
                        </a:rPr>
                        <a:t>En formulación</a:t>
                      </a:r>
                    </a:p>
                  </a:txBody>
                  <a:tcPr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b="0" i="0" u="none" strike="noStrike" cap="none" dirty="0">
                          <a:solidFill>
                            <a:srgbClr val="000000"/>
                          </a:solidFill>
                          <a:latin typeface="Arial"/>
                          <a:cs typeface="Arial"/>
                          <a:sym typeface="Arial"/>
                        </a:rPr>
                        <a:t>01-07-2020</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b="0" i="0" u="none" strike="noStrike" cap="none" dirty="0">
                          <a:solidFill>
                            <a:srgbClr val="000000"/>
                          </a:solidFill>
                          <a:latin typeface="Arial"/>
                          <a:cs typeface="Arial"/>
                          <a:sym typeface="Arial"/>
                        </a:rPr>
                        <a:t>14-Ago-2020</a:t>
                      </a:r>
                    </a:p>
                  </a:txBody>
                  <a:tcPr anchor="ctr">
                    <a:solidFill>
                      <a:schemeClr val="accent6">
                        <a:lumMod val="60000"/>
                        <a:lumOff val="40000"/>
                      </a:schemeClr>
                    </a:solidFill>
                  </a:tcP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b="0" i="0" u="none" strike="noStrike" cap="none" dirty="0">
                          <a:solidFill>
                            <a:srgbClr val="000000"/>
                          </a:solidFill>
                          <a:latin typeface="Arial"/>
                          <a:cs typeface="Arial"/>
                          <a:sym typeface="Arial"/>
                        </a:rPr>
                        <a:t>3 CEDIF ( Tamburco, Curahuasi y San Gerónimo)</a:t>
                      </a:r>
                    </a:p>
                  </a:txBody>
                  <a:tcPr anchor="ctr">
                    <a:solidFill>
                      <a:schemeClr val="accent6">
                        <a:lumMod val="60000"/>
                        <a:lumOff val="40000"/>
                      </a:schemeClr>
                    </a:solidFill>
                  </a:tcPr>
                </a:tc>
                <a:tc>
                  <a:txBody>
                    <a:bodyPr/>
                    <a:lstStyle/>
                    <a:p>
                      <a:pPr marL="171450" indent="-171450">
                        <a:buFont typeface="Arial" panose="020B0604020202020204" pitchFamily="34" charset="0"/>
                        <a:buChar char="•"/>
                      </a:pPr>
                      <a:r>
                        <a:rPr lang="es-PE" sz="1000" b="0" i="0" u="none" strike="noStrike" cap="none" dirty="0">
                          <a:solidFill>
                            <a:srgbClr val="000000"/>
                          </a:solidFill>
                          <a:latin typeface="Arial"/>
                          <a:cs typeface="Arial"/>
                          <a:sym typeface="Arial"/>
                        </a:rPr>
                        <a:t>Avance 70%</a:t>
                      </a:r>
                    </a:p>
                    <a:p>
                      <a:pPr marL="171450" indent="-171450">
                        <a:buFont typeface="Arial" panose="020B0604020202020204" pitchFamily="34" charset="0"/>
                        <a:buChar char="•"/>
                      </a:pPr>
                      <a:r>
                        <a:rPr lang="es-PE" sz="1000" b="0" i="0" u="none" strike="noStrike" cap="none" dirty="0">
                          <a:solidFill>
                            <a:srgbClr val="FF0000"/>
                          </a:solidFill>
                          <a:latin typeface="Arial"/>
                          <a:cs typeface="Arial"/>
                          <a:sym typeface="Arial"/>
                        </a:rPr>
                        <a:t>Inexistencia de terreno.</a:t>
                      </a:r>
                      <a:endParaRPr lang="es-PE" sz="1000" b="0" i="0" u="none" strike="noStrike" cap="none" dirty="0">
                        <a:solidFill>
                          <a:srgbClr val="000000"/>
                        </a:solidFill>
                        <a:latin typeface="+mn-lt"/>
                        <a:cs typeface="Arial"/>
                        <a:sym typeface="Arial"/>
                      </a:endParaRPr>
                    </a:p>
                  </a:txBody>
                  <a:tcPr anchor="ctr">
                    <a:solidFill>
                      <a:schemeClr val="accent6">
                        <a:lumMod val="60000"/>
                        <a:lumOff val="40000"/>
                      </a:schemeClr>
                    </a:solidFill>
                  </a:tcPr>
                </a:tc>
                <a:extLst>
                  <a:ext uri="{0D108BD9-81ED-4DB2-BD59-A6C34878D82A}">
                    <a16:rowId xmlns:a16="http://schemas.microsoft.com/office/drawing/2014/main" val="970051627"/>
                  </a:ext>
                </a:extLst>
              </a:tr>
              <a:tr h="366487">
                <a:tc>
                  <a:txBody>
                    <a:bodyPr/>
                    <a:lstStyle/>
                    <a:p>
                      <a:pPr marR="0" algn="ctr" rtl="0">
                        <a:lnSpc>
                          <a:spcPct val="100000"/>
                        </a:lnSpc>
                        <a:spcBef>
                          <a:spcPts val="0"/>
                        </a:spcBef>
                        <a:spcAft>
                          <a:spcPts val="0"/>
                        </a:spcAft>
                        <a:buClr>
                          <a:srgbClr val="000000"/>
                        </a:buClr>
                        <a:buFont typeface="Arial"/>
                      </a:pPr>
                      <a:r>
                        <a:rPr lang="es-PE" sz="1100" b="0" i="0" u="none" strike="noStrike" cap="none" dirty="0">
                          <a:solidFill>
                            <a:srgbClr val="000000"/>
                          </a:solidFill>
                          <a:latin typeface="Arial Narrow" panose="020B0606020202030204" pitchFamily="34" charset="0"/>
                          <a:cs typeface="Arial"/>
                          <a:sym typeface="Arial"/>
                        </a:rPr>
                        <a:t>3</a:t>
                      </a:r>
                    </a:p>
                  </a:txBody>
                  <a:tcPr anchor="ctr"/>
                </a:tc>
                <a:tc>
                  <a:txBody>
                    <a:bodyPr/>
                    <a:lstStyle/>
                    <a:p>
                      <a:pPr algn="ctr" rtl="0" fontAlgn="ctr"/>
                      <a:r>
                        <a:rPr lang="es-PE" sz="1100" b="0" i="0" u="none" strike="noStrike" dirty="0">
                          <a:solidFill>
                            <a:srgbClr val="000000"/>
                          </a:solidFill>
                          <a:effectLst/>
                          <a:latin typeface="Arial Narrow" panose="020B0606020202030204" pitchFamily="34" charset="0"/>
                        </a:rPr>
                        <a:t>49570</a:t>
                      </a:r>
                    </a:p>
                  </a:txBody>
                  <a:tcPr marL="6772" marR="6772" marT="6772" marB="0" anchor="ctr"/>
                </a:tc>
                <a:tc>
                  <a:txBody>
                    <a:bodyPr/>
                    <a:lstStyle/>
                    <a:p>
                      <a:r>
                        <a:rPr lang="es-PE" sz="1000" b="0" u="none" strike="noStrike" cap="none" dirty="0">
                          <a:solidFill>
                            <a:srgbClr val="000000"/>
                          </a:solidFill>
                          <a:sym typeface="Arial"/>
                        </a:rPr>
                        <a:t>CREACION DE LOS SERVICIOS DE RESIDENCIA Y ATENCIÓN A ADULTOS MAYORES EN LAS 6 PROVINCIAS DEL DEPARTAMENTO DE APURIMAC</a:t>
                      </a:r>
                      <a:endParaRPr lang="es-PE" sz="1000" b="0" i="0" u="none" strike="noStrike" cap="none" dirty="0">
                        <a:solidFill>
                          <a:srgbClr val="000000"/>
                        </a:solidFill>
                        <a:latin typeface="Arial"/>
                        <a:cs typeface="Arial"/>
                        <a:sym typeface="Arial"/>
                      </a:endParaRPr>
                    </a:p>
                  </a:txBody>
                  <a:tcPr anchor="ctr"/>
                </a:tc>
                <a:tc>
                  <a:txBody>
                    <a:bodyPr/>
                    <a:lstStyle/>
                    <a:p>
                      <a:pPr algn="r"/>
                      <a:r>
                        <a:rPr lang="es-PE" sz="1000" b="0" i="0" u="none" strike="noStrike" cap="none" dirty="0">
                          <a:solidFill>
                            <a:srgbClr val="000000"/>
                          </a:solidFill>
                          <a:latin typeface="+mn-lt"/>
                          <a:cs typeface="Arial"/>
                          <a:sym typeface="Arial"/>
                        </a:rPr>
                        <a:t>34,129,120.09</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b="0" dirty="0"/>
                        <a:t>Idea</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b="0" dirty="0"/>
                        <a:t>4 meses</a:t>
                      </a:r>
                    </a:p>
                  </a:txBody>
                  <a:tcPr anchor="ctr"/>
                </a:tc>
                <a:tc>
                  <a:txBody>
                    <a:bodyPr/>
                    <a:lstStyle/>
                    <a:p>
                      <a:pPr marL="171450" indent="-171450">
                        <a:buFont typeface="Arial" panose="020B0604020202020204" pitchFamily="34" charset="0"/>
                        <a:buChar char="•"/>
                      </a:pPr>
                      <a:r>
                        <a:rPr lang="es-PE" sz="1000" b="0" i="0" u="none" strike="noStrike" cap="none" dirty="0">
                          <a:solidFill>
                            <a:srgbClr val="000000"/>
                          </a:solidFill>
                          <a:latin typeface="Arial"/>
                          <a:cs typeface="Arial"/>
                          <a:sym typeface="Arial"/>
                        </a:rPr>
                        <a:t>06 CAAM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PE" sz="1000" b="0" i="0" u="none" strike="noStrike" kern="1200" cap="none" spc="0" normalizeH="0" baseline="0" noProof="0" dirty="0">
                          <a:ln>
                            <a:noFill/>
                          </a:ln>
                          <a:solidFill>
                            <a:srgbClr val="000000"/>
                          </a:solidFill>
                          <a:effectLst/>
                          <a:uLnTx/>
                          <a:uFillTx/>
                          <a:latin typeface="Calibri" panose="020F0502020204030204"/>
                          <a:ea typeface="+mn-ea"/>
                          <a:cs typeface="Arial"/>
                          <a:sym typeface="Arial"/>
                        </a:rPr>
                        <a:t>-</a:t>
                      </a:r>
                    </a:p>
                  </a:txBody>
                  <a:tcPr anchor="ctr"/>
                </a:tc>
                <a:extLst>
                  <a:ext uri="{0D108BD9-81ED-4DB2-BD59-A6C34878D82A}">
                    <a16:rowId xmlns:a16="http://schemas.microsoft.com/office/drawing/2014/main" val="605098438"/>
                  </a:ext>
                </a:extLst>
              </a:tr>
              <a:tr h="366487">
                <a:tc>
                  <a:txBody>
                    <a:bodyPr/>
                    <a:lstStyle/>
                    <a:p>
                      <a:pPr marR="0" algn="ctr" rtl="0">
                        <a:lnSpc>
                          <a:spcPct val="100000"/>
                        </a:lnSpc>
                        <a:spcBef>
                          <a:spcPts val="0"/>
                        </a:spcBef>
                        <a:spcAft>
                          <a:spcPts val="0"/>
                        </a:spcAft>
                        <a:buClr>
                          <a:srgbClr val="000000"/>
                        </a:buClr>
                        <a:buFont typeface="Arial"/>
                      </a:pPr>
                      <a:r>
                        <a:rPr lang="es-PE" sz="1100" b="0" i="0" u="none" strike="noStrike" cap="none" dirty="0">
                          <a:solidFill>
                            <a:srgbClr val="000000"/>
                          </a:solidFill>
                          <a:latin typeface="Arial Narrow" panose="020B0606020202030204" pitchFamily="34" charset="0"/>
                          <a:cs typeface="Arial"/>
                          <a:sym typeface="Arial"/>
                        </a:rPr>
                        <a:t>4</a:t>
                      </a:r>
                    </a:p>
                  </a:txBody>
                  <a:tcPr anchor="ctr">
                    <a:solidFill>
                      <a:schemeClr val="accent6">
                        <a:lumMod val="60000"/>
                        <a:lumOff val="40000"/>
                      </a:schemeClr>
                    </a:solidFill>
                  </a:tcPr>
                </a:tc>
                <a:tc>
                  <a:txBody>
                    <a:bodyPr/>
                    <a:lstStyle/>
                    <a:p>
                      <a:pPr algn="ctr" rtl="0" fontAlgn="ctr"/>
                      <a:r>
                        <a:rPr lang="es-PE" sz="1100" b="0" i="0" u="none" strike="noStrike" dirty="0">
                          <a:solidFill>
                            <a:srgbClr val="000000"/>
                          </a:solidFill>
                          <a:effectLst/>
                          <a:latin typeface="Arial Narrow" panose="020B0606020202030204" pitchFamily="34" charset="0"/>
                        </a:rPr>
                        <a:t>49577</a:t>
                      </a:r>
                    </a:p>
                  </a:txBody>
                  <a:tcPr marL="6772" marR="6772" marT="6772" marB="0" anchor="ctr">
                    <a:solidFill>
                      <a:schemeClr val="accent6">
                        <a:lumMod val="60000"/>
                        <a:lumOff val="40000"/>
                      </a:schemeClr>
                    </a:solidFill>
                  </a:tcPr>
                </a:tc>
                <a:tc>
                  <a:txBody>
                    <a:bodyPr/>
                    <a:lstStyle/>
                    <a:p>
                      <a:r>
                        <a:rPr lang="es-PE" sz="1000" b="0" u="none" strike="noStrike" cap="none" dirty="0">
                          <a:solidFill>
                            <a:srgbClr val="000000"/>
                          </a:solidFill>
                          <a:sym typeface="Arial"/>
                        </a:rPr>
                        <a:t>CREACION DE LOS SERVICIOS DE PROTECCIÓN A VICTIMAS DE VIOLENCIA CONTRA LA MUJER E INTEGRANTES DEL GRUPO FAMILIAR EN 5 PROVINCIAS DEL DEPARTAMENTO DE APURIMAC</a:t>
                      </a:r>
                      <a:endParaRPr lang="es-PE" sz="1000" b="0" i="0" u="none" strike="noStrike" cap="none" dirty="0">
                        <a:solidFill>
                          <a:srgbClr val="000000"/>
                        </a:solidFill>
                        <a:latin typeface="Arial"/>
                        <a:cs typeface="Arial"/>
                        <a:sym typeface="Arial"/>
                      </a:endParaRPr>
                    </a:p>
                  </a:txBody>
                  <a:tcPr anchor="ctr">
                    <a:solidFill>
                      <a:schemeClr val="accent6">
                        <a:lumMod val="60000"/>
                        <a:lumOff val="40000"/>
                      </a:schemeClr>
                    </a:solidFill>
                  </a:tcPr>
                </a:tc>
                <a:tc>
                  <a:txBody>
                    <a:bodyPr/>
                    <a:lstStyle/>
                    <a:p>
                      <a:pPr algn="r"/>
                      <a:r>
                        <a:rPr lang="es-PE" sz="1000" b="0" i="0" u="none" strike="noStrike" cap="none" dirty="0">
                          <a:solidFill>
                            <a:srgbClr val="000000"/>
                          </a:solidFill>
                          <a:latin typeface="+mn-lt"/>
                          <a:cs typeface="Arial"/>
                          <a:sym typeface="Arial"/>
                        </a:rPr>
                        <a:t> 14,044,043.05 </a:t>
                      </a:r>
                    </a:p>
                  </a:txBody>
                  <a:tcPr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b="0" dirty="0"/>
                        <a:t>Idea</a:t>
                      </a:r>
                    </a:p>
                  </a:txBody>
                  <a:tcPr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b="0" dirty="0"/>
                        <a:t>4 meses</a:t>
                      </a:r>
                    </a:p>
                  </a:txBody>
                  <a:tcPr anchor="ctr">
                    <a:solidFill>
                      <a:schemeClr val="accent6">
                        <a:lumMod val="60000"/>
                        <a:lumOff val="40000"/>
                      </a:schemeClr>
                    </a:solidFill>
                  </a:tcP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b="0" dirty="0"/>
                        <a:t>05 Casas Refugio</a:t>
                      </a:r>
                    </a:p>
                  </a:txBody>
                  <a:tcPr anchor="ct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PE" sz="1000" b="0" i="0" u="none" strike="noStrike" kern="1200" cap="none" spc="0" normalizeH="0" baseline="0" noProof="0" dirty="0">
                          <a:ln>
                            <a:noFill/>
                          </a:ln>
                          <a:solidFill>
                            <a:srgbClr val="000000"/>
                          </a:solidFill>
                          <a:effectLst/>
                          <a:uLnTx/>
                          <a:uFillTx/>
                          <a:latin typeface="Calibri" panose="020F0502020204030204"/>
                          <a:ea typeface="+mn-ea"/>
                          <a:cs typeface="Arial"/>
                          <a:sym typeface="Arial"/>
                        </a:rPr>
                        <a:t>-</a:t>
                      </a:r>
                    </a:p>
                  </a:txBody>
                  <a:tcPr anchor="ctr">
                    <a:solidFill>
                      <a:schemeClr val="accent6">
                        <a:lumMod val="60000"/>
                        <a:lumOff val="40000"/>
                      </a:schemeClr>
                    </a:solidFill>
                  </a:tcPr>
                </a:tc>
                <a:extLst>
                  <a:ext uri="{0D108BD9-81ED-4DB2-BD59-A6C34878D82A}">
                    <a16:rowId xmlns:a16="http://schemas.microsoft.com/office/drawing/2014/main" val="1144561947"/>
                  </a:ext>
                </a:extLst>
              </a:tr>
              <a:tr h="366486">
                <a:tc>
                  <a:txBody>
                    <a:bodyPr/>
                    <a:lstStyle/>
                    <a:p>
                      <a:pPr marR="0" algn="ctr" rtl="0">
                        <a:lnSpc>
                          <a:spcPct val="100000"/>
                        </a:lnSpc>
                        <a:spcBef>
                          <a:spcPts val="0"/>
                        </a:spcBef>
                        <a:spcAft>
                          <a:spcPts val="0"/>
                        </a:spcAft>
                        <a:buClr>
                          <a:srgbClr val="000000"/>
                        </a:buClr>
                        <a:buFont typeface="Arial"/>
                      </a:pPr>
                      <a:r>
                        <a:rPr lang="es-PE" sz="1100" b="0" i="0" u="none" strike="noStrike" cap="none" dirty="0">
                          <a:solidFill>
                            <a:srgbClr val="000000"/>
                          </a:solidFill>
                          <a:latin typeface="Arial Narrow" panose="020B0606020202030204" pitchFamily="34" charset="0"/>
                          <a:cs typeface="Arial"/>
                          <a:sym typeface="Arial"/>
                        </a:rPr>
                        <a:t>5</a:t>
                      </a:r>
                    </a:p>
                  </a:txBody>
                  <a:tcPr anchor="ctr"/>
                </a:tc>
                <a:tc>
                  <a:txBody>
                    <a:bodyPr/>
                    <a:lstStyle/>
                    <a:p>
                      <a:pPr algn="ctr" rtl="0" fontAlgn="ctr"/>
                      <a:r>
                        <a:rPr lang="es-PE" sz="1100" b="0" i="0" u="none" strike="noStrike">
                          <a:solidFill>
                            <a:srgbClr val="000000"/>
                          </a:solidFill>
                          <a:effectLst/>
                          <a:latin typeface="Arial Narrow" panose="020B0606020202030204" pitchFamily="34" charset="0"/>
                        </a:rPr>
                        <a:t>91133</a:t>
                      </a:r>
                      <a:endParaRPr lang="es-PE" sz="1100" b="0" i="0" u="none" strike="noStrike" dirty="0">
                        <a:solidFill>
                          <a:srgbClr val="000000"/>
                        </a:solidFill>
                        <a:effectLst/>
                        <a:latin typeface="Arial Narrow" panose="020B0606020202030204" pitchFamily="34" charset="0"/>
                      </a:endParaRPr>
                    </a:p>
                  </a:txBody>
                  <a:tcPr marL="6772" marR="6772" marT="6772" marB="0" anchor="ctr"/>
                </a:tc>
                <a:tc>
                  <a:txBody>
                    <a:bodyPr/>
                    <a:lstStyle/>
                    <a:p>
                      <a:r>
                        <a:rPr lang="es-PE" sz="1000" b="0" u="none" strike="noStrike" cap="none" dirty="0">
                          <a:solidFill>
                            <a:srgbClr val="000000"/>
                          </a:solidFill>
                          <a:sym typeface="Arial"/>
                        </a:rPr>
                        <a:t>MEJORAMIENTO DEL TEMPLO DE SAN PEDRO DE LLICCHIVILCA DEL DISTRITO DE GAMARRA - PROVINCIA DE GRAU - DEPARTAMENTO DE APURIMAC</a:t>
                      </a:r>
                      <a:endParaRPr lang="es-PE" sz="1000" b="0" i="0" u="none" strike="noStrike" cap="none" dirty="0">
                        <a:solidFill>
                          <a:srgbClr val="000000"/>
                        </a:solidFill>
                        <a:latin typeface="Arial"/>
                        <a:cs typeface="Arial"/>
                        <a:sym typeface="Arial"/>
                      </a:endParaRPr>
                    </a:p>
                  </a:txBody>
                  <a:tcPr anchor="ctr"/>
                </a:tc>
                <a:tc>
                  <a:txBody>
                    <a:bodyPr/>
                    <a:lstStyle/>
                    <a:p>
                      <a:pPr algn="r"/>
                      <a:r>
                        <a:rPr lang="es-PE" sz="1000" b="0" i="0" u="none" strike="noStrike" cap="none" dirty="0">
                          <a:solidFill>
                            <a:srgbClr val="000000"/>
                          </a:solidFill>
                          <a:latin typeface="Arial"/>
                          <a:cs typeface="Arial"/>
                          <a:sym typeface="Arial"/>
                        </a:rPr>
                        <a:t>706,600.00</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b="0" dirty="0"/>
                        <a:t>Idea</a:t>
                      </a:r>
                    </a:p>
                  </a:txBody>
                  <a:tcPr anchor="ctr"/>
                </a:tc>
                <a:tc>
                  <a:txBody>
                    <a:bodyPr/>
                    <a:lstStyle/>
                    <a:p>
                      <a:pPr algn="ctr"/>
                      <a:r>
                        <a:rPr lang="es-PE" sz="1000" b="0" i="0" u="none" strike="noStrike" cap="none" dirty="0">
                          <a:solidFill>
                            <a:srgbClr val="000000"/>
                          </a:solidFill>
                          <a:latin typeface="Arial"/>
                          <a:cs typeface="Arial"/>
                          <a:sym typeface="Arial"/>
                        </a:rPr>
                        <a:t>2 meses</a:t>
                      </a:r>
                    </a:p>
                  </a:txBody>
                  <a:tcPr anchor="ctr"/>
                </a:tc>
                <a:tc>
                  <a:txBody>
                    <a:bodyPr/>
                    <a:lstStyle/>
                    <a:p>
                      <a:endParaRPr lang="es-PE" sz="1000" b="0" i="0" u="none" strike="noStrike" cap="none" dirty="0">
                        <a:solidFill>
                          <a:srgbClr val="000000"/>
                        </a:solidFill>
                        <a:latin typeface="Arial"/>
                        <a:cs typeface="Arial"/>
                        <a:sym typeface="Aria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PE" sz="1000" b="0" i="0" u="none" strike="noStrike" kern="1200" cap="none" spc="0" normalizeH="0" baseline="0" noProof="0" dirty="0">
                          <a:ln>
                            <a:noFill/>
                          </a:ln>
                          <a:solidFill>
                            <a:srgbClr val="000000"/>
                          </a:solidFill>
                          <a:effectLst/>
                          <a:uLnTx/>
                          <a:uFillTx/>
                          <a:latin typeface="Calibri" panose="020F0502020204030204"/>
                          <a:ea typeface="+mn-ea"/>
                          <a:cs typeface="Arial"/>
                          <a:sym typeface="Arial"/>
                        </a:rPr>
                        <a:t>-</a:t>
                      </a:r>
                    </a:p>
                  </a:txBody>
                  <a:tcPr anchor="ctr"/>
                </a:tc>
                <a:extLst>
                  <a:ext uri="{0D108BD9-81ED-4DB2-BD59-A6C34878D82A}">
                    <a16:rowId xmlns:a16="http://schemas.microsoft.com/office/drawing/2014/main" val="1764307649"/>
                  </a:ext>
                </a:extLst>
              </a:tr>
            </a:tbl>
          </a:graphicData>
        </a:graphic>
      </p:graphicFrame>
      <p:sp>
        <p:nvSpPr>
          <p:cNvPr id="5" name="Google Shape;95;p13">
            <a:extLst>
              <a:ext uri="{FF2B5EF4-FFF2-40B4-BE49-F238E27FC236}">
                <a16:creationId xmlns:a16="http://schemas.microsoft.com/office/drawing/2014/main" id="{87C33BF4-859E-4FE4-855D-7AE0066FDAE3}"/>
              </a:ext>
            </a:extLst>
          </p:cNvPr>
          <p:cNvSpPr txBox="1">
            <a:spLocks/>
          </p:cNvSpPr>
          <p:nvPr/>
        </p:nvSpPr>
        <p:spPr>
          <a:xfrm>
            <a:off x="493014" y="730784"/>
            <a:ext cx="10051530" cy="473801"/>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800" cap="all" dirty="0">
                <a:ln w="3175" cmpd="sng">
                  <a:noFill/>
                </a:ln>
                <a:gradFill flip="none" rotWithShape="1">
                  <a:gsLst>
                    <a:gs pos="0">
                      <a:schemeClr val="tx1"/>
                    </a:gs>
                    <a:gs pos="100000">
                      <a:schemeClr val="tx1">
                        <a:lumMod val="65000"/>
                      </a:schemeClr>
                    </a:gs>
                  </a:gsLst>
                  <a:lin ang="5580000" scaled="0"/>
                  <a:tileRect/>
                </a:gradFill>
                <a:effectLst>
                  <a:outerShdw blurRad="38100" dist="38100" dir="2700000" algn="tl">
                    <a:srgbClr val="000000">
                      <a:alpha val="43137"/>
                    </a:srgbClr>
                  </a:outerShdw>
                </a:effectLst>
                <a:latin typeface="+mj-lt"/>
                <a:ea typeface="+mj-ea"/>
                <a:cs typeface="+mj-cs"/>
              </a:rPr>
              <a:t>Función CULTURA Y DEPORTE, FUNCION PROTECCION SOCIAL</a:t>
            </a:r>
          </a:p>
        </p:txBody>
      </p:sp>
      <p:pic>
        <p:nvPicPr>
          <p:cNvPr id="6" name="Picture 2" descr="Iconos de computadora inicio botón firmar, inicio, firmar, en ...">
            <a:hlinkClick r:id="rId3" action="ppaction://hlinksldjump"/>
            <a:extLst>
              <a:ext uri="{FF2B5EF4-FFF2-40B4-BE49-F238E27FC236}">
                <a16:creationId xmlns:a16="http://schemas.microsoft.com/office/drawing/2014/main" id="{8359EE06-959D-4963-B838-46D077029B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527" y="534995"/>
            <a:ext cx="446986" cy="4469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838D13-4B42-437B-BE94-AECA66750B1D}"/>
              </a:ext>
            </a:extLst>
          </p:cNvPr>
          <p:cNvSpPr>
            <a:spLocks noGrp="1"/>
          </p:cNvSpPr>
          <p:nvPr>
            <p:ph type="title"/>
          </p:nvPr>
        </p:nvSpPr>
        <p:spPr/>
        <p:txBody>
          <a:bodyPr/>
          <a:lstStyle/>
          <a:p>
            <a:r>
              <a:rPr lang="es-ES" sz="3600" b="1" dirty="0">
                <a:solidFill>
                  <a:srgbClr val="FFC000"/>
                </a:solidFill>
                <a:latin typeface="+mn-lt"/>
              </a:rPr>
              <a:t>Función Ambiente</a:t>
            </a:r>
            <a:endParaRPr lang="es-PE" dirty="0">
              <a:solidFill>
                <a:srgbClr val="FFC000"/>
              </a:solidFill>
            </a:endParaRPr>
          </a:p>
        </p:txBody>
      </p:sp>
      <p:sp>
        <p:nvSpPr>
          <p:cNvPr id="3" name="Marcador de contenido 2">
            <a:extLst>
              <a:ext uri="{FF2B5EF4-FFF2-40B4-BE49-F238E27FC236}">
                <a16:creationId xmlns:a16="http://schemas.microsoft.com/office/drawing/2014/main" id="{8C88FC19-48FE-49AF-BB80-6A88B6A8815F}"/>
              </a:ext>
            </a:extLst>
          </p:cNvPr>
          <p:cNvSpPr>
            <a:spLocks noGrp="1"/>
          </p:cNvSpPr>
          <p:nvPr>
            <p:ph idx="1"/>
          </p:nvPr>
        </p:nvSpPr>
        <p:spPr/>
        <p:txBody>
          <a:bodyPr/>
          <a:lstStyle/>
          <a:p>
            <a:endParaRPr lang="es-PE"/>
          </a:p>
        </p:txBody>
      </p:sp>
      <p:sp>
        <p:nvSpPr>
          <p:cNvPr id="4" name="Marcador de texto 3">
            <a:extLst>
              <a:ext uri="{FF2B5EF4-FFF2-40B4-BE49-F238E27FC236}">
                <a16:creationId xmlns:a16="http://schemas.microsoft.com/office/drawing/2014/main" id="{AC404A45-F08D-4E55-9FC7-CF4F3990BB2F}"/>
              </a:ext>
            </a:extLst>
          </p:cNvPr>
          <p:cNvSpPr>
            <a:spLocks noGrp="1"/>
          </p:cNvSpPr>
          <p:nvPr>
            <p:ph type="body" sz="half" idx="2"/>
          </p:nvPr>
        </p:nvSpPr>
        <p:spPr/>
        <p:txBody>
          <a:bodyPr/>
          <a:lstStyle/>
          <a:p>
            <a:pPr marL="285750" indent="-285750">
              <a:buFont typeface="Arial" panose="020B0604020202020204" pitchFamily="34" charset="0"/>
              <a:buChar char="•"/>
            </a:pPr>
            <a:r>
              <a:rPr lang="es-PE" dirty="0"/>
              <a:t>01 Proyecto viable 2019.</a:t>
            </a:r>
          </a:p>
          <a:p>
            <a:pPr marL="285750" indent="-285750">
              <a:buFont typeface="Arial" panose="020B0604020202020204" pitchFamily="34" charset="0"/>
              <a:buChar char="•"/>
            </a:pPr>
            <a:r>
              <a:rPr lang="es-PE" dirty="0"/>
              <a:t>07 Proyectos de Inversión Programados para su Formulación.</a:t>
            </a:r>
          </a:p>
          <a:p>
            <a:pPr marL="742950" lvl="1" indent="-285750">
              <a:buFont typeface="Arial" panose="020B0604020202020204" pitchFamily="34" charset="0"/>
              <a:buChar char="•"/>
            </a:pPr>
            <a:r>
              <a:rPr lang="es-PE" sz="1400" dirty="0">
                <a:solidFill>
                  <a:schemeClr val="bg1">
                    <a:lumMod val="95000"/>
                  </a:schemeClr>
                </a:solidFill>
              </a:rPr>
              <a:t>02 con informe de viabilidad</a:t>
            </a:r>
          </a:p>
          <a:p>
            <a:pPr marL="742950" lvl="1" indent="-285750">
              <a:buFont typeface="Arial" panose="020B0604020202020204" pitchFamily="34" charset="0"/>
              <a:buChar char="•"/>
            </a:pPr>
            <a:r>
              <a:rPr lang="es-PE" sz="1400" dirty="0">
                <a:solidFill>
                  <a:schemeClr val="bg1">
                    <a:lumMod val="95000"/>
                  </a:schemeClr>
                </a:solidFill>
              </a:rPr>
              <a:t>01 en formulación</a:t>
            </a:r>
          </a:p>
          <a:p>
            <a:pPr marL="742950" lvl="1" indent="-285750">
              <a:buFont typeface="Arial" panose="020B0604020202020204" pitchFamily="34" charset="0"/>
              <a:buChar char="•"/>
            </a:pPr>
            <a:r>
              <a:rPr lang="es-PE" sz="1400" dirty="0">
                <a:solidFill>
                  <a:schemeClr val="bg1">
                    <a:lumMod val="95000"/>
                  </a:schemeClr>
                </a:solidFill>
              </a:rPr>
              <a:t>04 en idea</a:t>
            </a:r>
          </a:p>
          <a:p>
            <a:endParaRPr lang="es-PE" dirty="0"/>
          </a:p>
        </p:txBody>
      </p:sp>
      <p:pic>
        <p:nvPicPr>
          <p:cNvPr id="23554" name="Picture 2">
            <a:extLst>
              <a:ext uri="{FF2B5EF4-FFF2-40B4-BE49-F238E27FC236}">
                <a16:creationId xmlns:a16="http://schemas.microsoft.com/office/drawing/2014/main" id="{A5A3F0B5-90B8-46BA-B362-7178551F9DC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587" r="6151"/>
          <a:stretch/>
        </p:blipFill>
        <p:spPr bwMode="auto">
          <a:xfrm>
            <a:off x="4100660" y="0"/>
            <a:ext cx="809134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conos de computadora inicio botón firmar, inicio, firmar, en ...">
            <a:hlinkClick r:id="rId3" action="ppaction://hlinksldjump"/>
            <a:extLst>
              <a:ext uri="{FF2B5EF4-FFF2-40B4-BE49-F238E27FC236}">
                <a16:creationId xmlns:a16="http://schemas.microsoft.com/office/drawing/2014/main" id="{2B93E9C4-83FC-436B-88F2-140447C08D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32144" y="254054"/>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1775689"/>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6">
            <a:extLst>
              <a:ext uri="{FF2B5EF4-FFF2-40B4-BE49-F238E27FC236}">
                <a16:creationId xmlns:a16="http://schemas.microsoft.com/office/drawing/2014/main" id="{61092F70-2AE1-4B21-990C-2413397B307E}"/>
              </a:ext>
            </a:extLst>
          </p:cNvPr>
          <p:cNvGraphicFramePr>
            <a:graphicFrameLocks noGrp="1"/>
          </p:cNvGraphicFramePr>
          <p:nvPr>
            <p:extLst>
              <p:ext uri="{D42A27DB-BD31-4B8C-83A1-F6EECF244321}">
                <p14:modId xmlns:p14="http://schemas.microsoft.com/office/powerpoint/2010/main" val="3715186274"/>
              </p:ext>
            </p:extLst>
          </p:nvPr>
        </p:nvGraphicFramePr>
        <p:xfrm>
          <a:off x="395363" y="1895743"/>
          <a:ext cx="11031714" cy="1417320"/>
        </p:xfrm>
        <a:graphic>
          <a:graphicData uri="http://schemas.openxmlformats.org/drawingml/2006/table">
            <a:tbl>
              <a:tblPr firstRow="1" bandRow="1">
                <a:tableStyleId>{5A111915-BE36-4E01-A7E5-04B1672EAD32}</a:tableStyleId>
              </a:tblPr>
              <a:tblGrid>
                <a:gridCol w="472542">
                  <a:extLst>
                    <a:ext uri="{9D8B030D-6E8A-4147-A177-3AD203B41FA5}">
                      <a16:colId xmlns:a16="http://schemas.microsoft.com/office/drawing/2014/main" val="3231368027"/>
                    </a:ext>
                  </a:extLst>
                </a:gridCol>
                <a:gridCol w="880423">
                  <a:extLst>
                    <a:ext uri="{9D8B030D-6E8A-4147-A177-3AD203B41FA5}">
                      <a16:colId xmlns:a16="http://schemas.microsoft.com/office/drawing/2014/main" val="3565300996"/>
                    </a:ext>
                  </a:extLst>
                </a:gridCol>
                <a:gridCol w="4481991">
                  <a:extLst>
                    <a:ext uri="{9D8B030D-6E8A-4147-A177-3AD203B41FA5}">
                      <a16:colId xmlns:a16="http://schemas.microsoft.com/office/drawing/2014/main" val="1429739352"/>
                    </a:ext>
                  </a:extLst>
                </a:gridCol>
                <a:gridCol w="1208867">
                  <a:extLst>
                    <a:ext uri="{9D8B030D-6E8A-4147-A177-3AD203B41FA5}">
                      <a16:colId xmlns:a16="http://schemas.microsoft.com/office/drawing/2014/main" val="1073880851"/>
                    </a:ext>
                  </a:extLst>
                </a:gridCol>
                <a:gridCol w="1146875">
                  <a:extLst>
                    <a:ext uri="{9D8B030D-6E8A-4147-A177-3AD203B41FA5}">
                      <a16:colId xmlns:a16="http://schemas.microsoft.com/office/drawing/2014/main" val="4239792826"/>
                    </a:ext>
                  </a:extLst>
                </a:gridCol>
                <a:gridCol w="929898">
                  <a:extLst>
                    <a:ext uri="{9D8B030D-6E8A-4147-A177-3AD203B41FA5}">
                      <a16:colId xmlns:a16="http://schemas.microsoft.com/office/drawing/2014/main" val="3466243991"/>
                    </a:ext>
                  </a:extLst>
                </a:gridCol>
                <a:gridCol w="1911118">
                  <a:extLst>
                    <a:ext uri="{9D8B030D-6E8A-4147-A177-3AD203B41FA5}">
                      <a16:colId xmlns:a16="http://schemas.microsoft.com/office/drawing/2014/main" val="1146080519"/>
                    </a:ext>
                  </a:extLst>
                </a:gridCol>
              </a:tblGrid>
              <a:tr h="419794">
                <a:tc>
                  <a:txBody>
                    <a:bodyPr/>
                    <a:lstStyle/>
                    <a:p>
                      <a:pPr algn="ctr"/>
                      <a:r>
                        <a:rPr lang="es-PE" sz="1100" dirty="0">
                          <a:solidFill>
                            <a:schemeClr val="tx1"/>
                          </a:solidFill>
                        </a:rPr>
                        <a:t>N°</a:t>
                      </a:r>
                    </a:p>
                  </a:txBody>
                  <a:tcPr marL="121920" marR="121920" marT="60960" marB="60960" anchor="ctr"/>
                </a:tc>
                <a:tc>
                  <a:txBody>
                    <a:bodyPr/>
                    <a:lstStyle/>
                    <a:p>
                      <a:pPr algn="ctr"/>
                      <a:r>
                        <a:rPr lang="es-PE" sz="1100" dirty="0">
                          <a:solidFill>
                            <a:schemeClr val="tx1"/>
                          </a:solidFill>
                        </a:rPr>
                        <a:t>Código</a:t>
                      </a:r>
                    </a:p>
                  </a:txBody>
                  <a:tcPr marL="121920" marR="121920" marT="60960" marB="60960" anchor="ctr"/>
                </a:tc>
                <a:tc>
                  <a:txBody>
                    <a:bodyPr/>
                    <a:lstStyle/>
                    <a:p>
                      <a:pPr algn="ctr" rtl="0" fontAlgn="ctr"/>
                      <a:r>
                        <a:rPr lang="es-PE" sz="1100" b="1" u="none" strike="noStrike" dirty="0">
                          <a:solidFill>
                            <a:schemeClr val="tx1"/>
                          </a:solidFill>
                          <a:effectLst/>
                        </a:rPr>
                        <a:t>NOMBRE DEL PROYECTO DE INVERSIÓN</a:t>
                      </a:r>
                      <a:endParaRPr lang="es-PE" sz="1100" b="1" i="0" u="none" strike="noStrike" dirty="0">
                        <a:solidFill>
                          <a:schemeClr val="tx1"/>
                        </a:solidFill>
                        <a:effectLst/>
                        <a:latin typeface="Arial Narrow" panose="020B0606020202030204" pitchFamily="34" charset="0"/>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MONTO DE INVERSIÓN S/</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ESTADO SITUACIONAL </a:t>
                      </a:r>
                    </a:p>
                  </a:txBody>
                  <a:tcPr marL="121920" marR="121920" marT="60960" marB="60960" anchor="ctr"/>
                </a:tc>
                <a:tc>
                  <a:txBody>
                    <a:bodyPr/>
                    <a:lstStyle/>
                    <a:p>
                      <a:pPr algn="ctr" rtl="0" fontAlgn="ctr"/>
                      <a:r>
                        <a:rPr lang="es-PE" sz="1100" b="1" u="none" strike="noStrike" dirty="0">
                          <a:solidFill>
                            <a:schemeClr val="tx1"/>
                          </a:solidFill>
                          <a:effectLst/>
                        </a:rPr>
                        <a:t>ALCANCE</a:t>
                      </a:r>
                      <a:endParaRPr lang="es-PE" sz="1100" b="1" i="0" u="none" strike="noStrike" dirty="0">
                        <a:solidFill>
                          <a:schemeClr val="tx1"/>
                        </a:solidFill>
                        <a:effectLst/>
                        <a:latin typeface="Arial Narrow" panose="020B0606020202030204" pitchFamily="34" charset="0"/>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OBSERVACIONES</a:t>
                      </a:r>
                    </a:p>
                  </a:txBody>
                  <a:tcPr marL="121920" marR="121920" marT="60960" marB="60960" anchor="ctr"/>
                </a:tc>
                <a:extLst>
                  <a:ext uri="{0D108BD9-81ED-4DB2-BD59-A6C34878D82A}">
                    <a16:rowId xmlns:a16="http://schemas.microsoft.com/office/drawing/2014/main" val="746979308"/>
                  </a:ext>
                </a:extLst>
              </a:tr>
              <a:tr h="881566">
                <a:tc>
                  <a:txBody>
                    <a:bodyPr/>
                    <a:lstStyle/>
                    <a:p>
                      <a:pPr algn="ctr"/>
                      <a:r>
                        <a:rPr lang="es-PE" sz="1100" dirty="0"/>
                        <a:t>01</a:t>
                      </a:r>
                    </a:p>
                  </a:txBody>
                  <a:tcPr marL="121920" marR="121920" marT="60960" marB="60960" anchor="ctr"/>
                </a:tc>
                <a:tc>
                  <a:txBody>
                    <a:bodyPr/>
                    <a:lstStyle/>
                    <a:p>
                      <a:pPr algn="ctr"/>
                      <a:r>
                        <a:rPr lang="es-PE" sz="1100" dirty="0"/>
                        <a:t>2471507</a:t>
                      </a:r>
                    </a:p>
                    <a:p>
                      <a:pPr algn="ctr"/>
                      <a:r>
                        <a:rPr lang="es-PE" sz="1100" dirty="0"/>
                        <a:t>CUI</a:t>
                      </a:r>
                    </a:p>
                    <a:p>
                      <a:pPr algn="ctr"/>
                      <a:endParaRPr lang="es-PE" sz="1100" dirty="0"/>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dirty="0"/>
                        <a:t>RECUPERACION DE ECOSISTEMAS DE PAJONAL DE PUNA HUMEDA, BODEFAL,  MATORRAL INTERANDINO, BOSQUE RELICTO MESOANDINO Y LAS LAGUNAS DE PACUCHA, CHURRUBAMBA, PUCULLOCCOCHA Y HUAMPICA EN LA MANCOMUNIDAD SONDOR – CURAMBA DE LA PROVINCIA DE ANDAHUAYLAS – REGION APURIMAC</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100" b="1" kern="1200" dirty="0">
                          <a:solidFill>
                            <a:schemeClr val="tx1"/>
                          </a:solidFill>
                        </a:rPr>
                        <a:t>22,764,507.16</a:t>
                      </a:r>
                      <a:endParaRPr lang="es-PE" sz="1100" b="1" kern="1200" dirty="0">
                        <a:solidFill>
                          <a:schemeClr val="tx1"/>
                        </a:solidFill>
                        <a:latin typeface="+mn-lt"/>
                        <a:ea typeface="+mn-ea"/>
                        <a:cs typeface="+mn-cs"/>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0" dirty="0">
                          <a:solidFill>
                            <a:schemeClr val="tx1">
                              <a:lumMod val="95000"/>
                              <a:lumOff val="5000"/>
                            </a:schemeClr>
                          </a:solidFill>
                        </a:rPr>
                        <a:t>VIABLE</a:t>
                      </a:r>
                    </a:p>
                  </a:txBody>
                  <a:tcPr marL="121920" marR="121920" marT="60960" marB="60960" anchor="ctr"/>
                </a:tc>
                <a:tc>
                  <a:txBody>
                    <a:bodyPr/>
                    <a:lstStyle/>
                    <a:p>
                      <a:pPr marL="171450" marR="0" lvl="0" indent="-17145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100" b="0" dirty="0"/>
                        <a:t>05 Distritos</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100" b="0" dirty="0"/>
                        <a:t>G.R.RR.NN.</a:t>
                      </a:r>
                    </a:p>
                  </a:txBody>
                  <a:tcPr marL="121920" marR="121920" marT="60960" marB="60960" anchor="ctr"/>
                </a:tc>
                <a:extLst>
                  <a:ext uri="{0D108BD9-81ED-4DB2-BD59-A6C34878D82A}">
                    <a16:rowId xmlns:a16="http://schemas.microsoft.com/office/drawing/2014/main" val="2748467623"/>
                  </a:ext>
                </a:extLst>
              </a:tr>
            </a:tbl>
          </a:graphicData>
        </a:graphic>
      </p:graphicFrame>
      <p:sp>
        <p:nvSpPr>
          <p:cNvPr id="5" name="Google Shape;95;p13">
            <a:extLst>
              <a:ext uri="{FF2B5EF4-FFF2-40B4-BE49-F238E27FC236}">
                <a16:creationId xmlns:a16="http://schemas.microsoft.com/office/drawing/2014/main" id="{7DB9BA98-6BEB-4F68-8F37-ADE0EF83B1E6}"/>
              </a:ext>
            </a:extLst>
          </p:cNvPr>
          <p:cNvSpPr txBox="1">
            <a:spLocks/>
          </p:cNvSpPr>
          <p:nvPr/>
        </p:nvSpPr>
        <p:spPr>
          <a:xfrm>
            <a:off x="724854" y="108486"/>
            <a:ext cx="10562741"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3733" dirty="0">
                <a:effectLst>
                  <a:outerShdw blurRad="38100" dist="38100" dir="2700000" algn="tl">
                    <a:srgbClr val="000000">
                      <a:alpha val="43137"/>
                    </a:srgbClr>
                  </a:outerShdw>
                </a:effectLst>
              </a:rPr>
              <a:t>Proyectos de Inversión Formulados-2019</a:t>
            </a:r>
          </a:p>
        </p:txBody>
      </p:sp>
      <p:sp>
        <p:nvSpPr>
          <p:cNvPr id="6" name="Google Shape;95;p13">
            <a:extLst>
              <a:ext uri="{FF2B5EF4-FFF2-40B4-BE49-F238E27FC236}">
                <a16:creationId xmlns:a16="http://schemas.microsoft.com/office/drawing/2014/main" id="{7DB9BA98-6BEB-4F68-8F37-ADE0EF83B1E6}"/>
              </a:ext>
            </a:extLst>
          </p:cNvPr>
          <p:cNvSpPr txBox="1">
            <a:spLocks/>
          </p:cNvSpPr>
          <p:nvPr/>
        </p:nvSpPr>
        <p:spPr>
          <a:xfrm>
            <a:off x="724854" y="772485"/>
            <a:ext cx="10562741"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800" dirty="0">
                <a:effectLst>
                  <a:outerShdw blurRad="38100" dist="38100" dir="2700000" algn="tl">
                    <a:srgbClr val="000000">
                      <a:alpha val="43137"/>
                    </a:srgbClr>
                  </a:outerShdw>
                </a:effectLst>
              </a:rPr>
              <a:t>FUNCION AMBIENTE</a:t>
            </a:r>
          </a:p>
        </p:txBody>
      </p:sp>
      <p:graphicFrame>
        <p:nvGraphicFramePr>
          <p:cNvPr id="2" name="Tabla 1">
            <a:extLst>
              <a:ext uri="{FF2B5EF4-FFF2-40B4-BE49-F238E27FC236}">
                <a16:creationId xmlns:a16="http://schemas.microsoft.com/office/drawing/2014/main" id="{66E2A9FB-392A-4093-8C8D-FDBFD48F137B}"/>
              </a:ext>
            </a:extLst>
          </p:cNvPr>
          <p:cNvGraphicFramePr>
            <a:graphicFrameLocks noGrp="1"/>
          </p:cNvGraphicFramePr>
          <p:nvPr>
            <p:extLst>
              <p:ext uri="{D42A27DB-BD31-4B8C-83A1-F6EECF244321}">
                <p14:modId xmlns:p14="http://schemas.microsoft.com/office/powerpoint/2010/main" val="3270922846"/>
              </p:ext>
            </p:extLst>
          </p:nvPr>
        </p:nvGraphicFramePr>
        <p:xfrm>
          <a:off x="395363" y="3729098"/>
          <a:ext cx="11031714" cy="852200"/>
        </p:xfrm>
        <a:graphic>
          <a:graphicData uri="http://schemas.openxmlformats.org/drawingml/2006/table">
            <a:tbl>
              <a:tblPr/>
              <a:tblGrid>
                <a:gridCol w="899934">
                  <a:extLst>
                    <a:ext uri="{9D8B030D-6E8A-4147-A177-3AD203B41FA5}">
                      <a16:colId xmlns:a16="http://schemas.microsoft.com/office/drawing/2014/main" val="4220281528"/>
                    </a:ext>
                  </a:extLst>
                </a:gridCol>
                <a:gridCol w="1158667">
                  <a:extLst>
                    <a:ext uri="{9D8B030D-6E8A-4147-A177-3AD203B41FA5}">
                      <a16:colId xmlns:a16="http://schemas.microsoft.com/office/drawing/2014/main" val="3601205520"/>
                    </a:ext>
                  </a:extLst>
                </a:gridCol>
                <a:gridCol w="3360393">
                  <a:extLst>
                    <a:ext uri="{9D8B030D-6E8A-4147-A177-3AD203B41FA5}">
                      <a16:colId xmlns:a16="http://schemas.microsoft.com/office/drawing/2014/main" val="1514331444"/>
                    </a:ext>
                  </a:extLst>
                </a:gridCol>
                <a:gridCol w="1111491">
                  <a:extLst>
                    <a:ext uri="{9D8B030D-6E8A-4147-A177-3AD203B41FA5}">
                      <a16:colId xmlns:a16="http://schemas.microsoft.com/office/drawing/2014/main" val="1715828736"/>
                    </a:ext>
                  </a:extLst>
                </a:gridCol>
                <a:gridCol w="1008892">
                  <a:extLst>
                    <a:ext uri="{9D8B030D-6E8A-4147-A177-3AD203B41FA5}">
                      <a16:colId xmlns:a16="http://schemas.microsoft.com/office/drawing/2014/main" val="2486837586"/>
                    </a:ext>
                  </a:extLst>
                </a:gridCol>
                <a:gridCol w="1402190">
                  <a:extLst>
                    <a:ext uri="{9D8B030D-6E8A-4147-A177-3AD203B41FA5}">
                      <a16:colId xmlns:a16="http://schemas.microsoft.com/office/drawing/2014/main" val="1071117381"/>
                    </a:ext>
                  </a:extLst>
                </a:gridCol>
                <a:gridCol w="2090147">
                  <a:extLst>
                    <a:ext uri="{9D8B030D-6E8A-4147-A177-3AD203B41FA5}">
                      <a16:colId xmlns:a16="http://schemas.microsoft.com/office/drawing/2014/main" val="1799753953"/>
                    </a:ext>
                  </a:extLst>
                </a:gridCol>
              </a:tblGrid>
              <a:tr h="332120">
                <a:tc>
                  <a:txBody>
                    <a:bodyPr/>
                    <a:lstStyle/>
                    <a:p>
                      <a:pPr algn="ctr" rtl="0" fontAlgn="ctr"/>
                      <a:r>
                        <a:rPr lang="es-PE" sz="1100" b="1" u="none" strike="noStrike" dirty="0" err="1">
                          <a:effectLst/>
                        </a:rPr>
                        <a:t>N°</a:t>
                      </a:r>
                      <a:endParaRPr lang="es-PE" sz="1100" b="1"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dirty="0">
                          <a:effectLst/>
                        </a:rPr>
                        <a:t>CUI</a:t>
                      </a:r>
                      <a:endParaRPr lang="es-PE" sz="1100" b="1"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dirty="0">
                          <a:effectLst/>
                        </a:rPr>
                        <a:t>NOMBRE DEL PROYECTO DE INVERSIÓN</a:t>
                      </a:r>
                      <a:endParaRPr lang="es-PE" sz="1100" b="1"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dirty="0">
                          <a:effectLst/>
                        </a:rPr>
                        <a:t>MONTO DE INVERSIÓN (s/.)</a:t>
                      </a:r>
                      <a:endParaRPr lang="es-PE" sz="1100" b="1"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dirty="0">
                          <a:effectLst/>
                        </a:rPr>
                        <a:t>ESTADO SITUACIONAL</a:t>
                      </a:r>
                      <a:endParaRPr lang="es-PE" sz="1100" b="1"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dirty="0">
                          <a:effectLst/>
                        </a:rPr>
                        <a:t>ALCANCE</a:t>
                      </a:r>
                      <a:endParaRPr lang="es-PE" sz="1100" b="1"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dirty="0">
                          <a:effectLst/>
                        </a:rPr>
                        <a:t>OBSERVACIONES</a:t>
                      </a:r>
                      <a:endParaRPr lang="es-PE" sz="1100" b="1" i="0" u="none" strike="noStrike" dirty="0">
                        <a:solidFill>
                          <a:srgbClr val="000000"/>
                        </a:solidFill>
                        <a:effectLst/>
                        <a:latin typeface="Arial Narrow" panose="020B0606020202030204" pitchFamily="34" charset="0"/>
                      </a:endParaRPr>
                    </a:p>
                  </a:txBody>
                  <a:tcPr marL="7000" marR="7000" marT="7000" marB="0" anchor="ctr"/>
                </a:tc>
                <a:extLst>
                  <a:ext uri="{0D108BD9-81ED-4DB2-BD59-A6C34878D82A}">
                    <a16:rowId xmlns:a16="http://schemas.microsoft.com/office/drawing/2014/main" val="1516212199"/>
                  </a:ext>
                </a:extLst>
              </a:tr>
              <a:tr h="494680">
                <a:tc>
                  <a:txBody>
                    <a:bodyPr/>
                    <a:lstStyle/>
                    <a:p>
                      <a:pPr algn="ctr" fontAlgn="ctr"/>
                      <a:r>
                        <a:rPr lang="es-PE" sz="1100" u="none" strike="noStrike">
                          <a:effectLst/>
                        </a:rPr>
                        <a:t>5</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2457746</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just" rtl="0" fontAlgn="ctr"/>
                      <a:r>
                        <a:rPr lang="es-PE" sz="1100" u="none" strike="noStrike" dirty="0">
                          <a:effectLst/>
                        </a:rPr>
                        <a:t>“MEJORAMIENTO DE LOS SERVICIOS DE INFORMACIÓN Y REGULACIÓN PARA EL ORDENAMIENTO TERRITORIAL PARA LAS 7 PROVINCIAS DE LA REGION APURIMAC".</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r" rtl="0" fontAlgn="ctr"/>
                      <a:r>
                        <a:rPr lang="es-PE" sz="1100" u="none" strike="noStrike" dirty="0">
                          <a:effectLst/>
                        </a:rPr>
                        <a:t>3,583,745.32</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VIABLE</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l" rtl="0" fontAlgn="ctr"/>
                      <a:r>
                        <a:rPr lang="es-PE" sz="1100" u="none" strike="noStrike" dirty="0">
                          <a:effectLst/>
                        </a:rPr>
                        <a:t>07 PROVINCIAS</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dirty="0">
                          <a:effectLst/>
                        </a:rPr>
                        <a:t>G.R.RR.NN.</a:t>
                      </a:r>
                      <a:endParaRPr lang="es-PE" sz="1100" b="0" i="0" u="none" strike="noStrike" dirty="0">
                        <a:solidFill>
                          <a:srgbClr val="000000"/>
                        </a:solidFill>
                        <a:effectLst/>
                        <a:latin typeface="Arial Narrow" panose="020B0606020202030204" pitchFamily="34" charset="0"/>
                      </a:endParaRPr>
                    </a:p>
                  </a:txBody>
                  <a:tcPr marL="7000" marR="7000" marT="7000" marB="0" anchor="ctr"/>
                </a:tc>
                <a:extLst>
                  <a:ext uri="{0D108BD9-81ED-4DB2-BD59-A6C34878D82A}">
                    <a16:rowId xmlns:a16="http://schemas.microsoft.com/office/drawing/2014/main" val="1901370885"/>
                  </a:ext>
                </a:extLst>
              </a:tr>
            </a:tbl>
          </a:graphicData>
        </a:graphic>
      </p:graphicFrame>
    </p:spTree>
    <p:extLst>
      <p:ext uri="{BB962C8B-B14F-4D97-AF65-F5344CB8AC3E}">
        <p14:creationId xmlns:p14="http://schemas.microsoft.com/office/powerpoint/2010/main" val="3559832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6">
            <a:extLst>
              <a:ext uri="{FF2B5EF4-FFF2-40B4-BE49-F238E27FC236}">
                <a16:creationId xmlns:a16="http://schemas.microsoft.com/office/drawing/2014/main" id="{61092F70-2AE1-4B21-990C-2413397B307E}"/>
              </a:ext>
            </a:extLst>
          </p:cNvPr>
          <p:cNvGraphicFramePr>
            <a:graphicFrameLocks noGrp="1"/>
          </p:cNvGraphicFramePr>
          <p:nvPr>
            <p:extLst>
              <p:ext uri="{D42A27DB-BD31-4B8C-83A1-F6EECF244321}">
                <p14:modId xmlns:p14="http://schemas.microsoft.com/office/powerpoint/2010/main" val="3249208152"/>
              </p:ext>
            </p:extLst>
          </p:nvPr>
        </p:nvGraphicFramePr>
        <p:xfrm>
          <a:off x="395363" y="1895743"/>
          <a:ext cx="11031714" cy="3012812"/>
        </p:xfrm>
        <a:graphic>
          <a:graphicData uri="http://schemas.openxmlformats.org/drawingml/2006/table">
            <a:tbl>
              <a:tblPr firstRow="1" bandRow="1">
                <a:tableStyleId>{5A111915-BE36-4E01-A7E5-04B1672EAD32}</a:tableStyleId>
              </a:tblPr>
              <a:tblGrid>
                <a:gridCol w="472542">
                  <a:extLst>
                    <a:ext uri="{9D8B030D-6E8A-4147-A177-3AD203B41FA5}">
                      <a16:colId xmlns:a16="http://schemas.microsoft.com/office/drawing/2014/main" val="3231368027"/>
                    </a:ext>
                  </a:extLst>
                </a:gridCol>
                <a:gridCol w="880423">
                  <a:extLst>
                    <a:ext uri="{9D8B030D-6E8A-4147-A177-3AD203B41FA5}">
                      <a16:colId xmlns:a16="http://schemas.microsoft.com/office/drawing/2014/main" val="3565300996"/>
                    </a:ext>
                  </a:extLst>
                </a:gridCol>
                <a:gridCol w="4481991">
                  <a:extLst>
                    <a:ext uri="{9D8B030D-6E8A-4147-A177-3AD203B41FA5}">
                      <a16:colId xmlns:a16="http://schemas.microsoft.com/office/drawing/2014/main" val="1429739352"/>
                    </a:ext>
                  </a:extLst>
                </a:gridCol>
                <a:gridCol w="1208867">
                  <a:extLst>
                    <a:ext uri="{9D8B030D-6E8A-4147-A177-3AD203B41FA5}">
                      <a16:colId xmlns:a16="http://schemas.microsoft.com/office/drawing/2014/main" val="1073880851"/>
                    </a:ext>
                  </a:extLst>
                </a:gridCol>
                <a:gridCol w="1146875">
                  <a:extLst>
                    <a:ext uri="{9D8B030D-6E8A-4147-A177-3AD203B41FA5}">
                      <a16:colId xmlns:a16="http://schemas.microsoft.com/office/drawing/2014/main" val="4239792826"/>
                    </a:ext>
                  </a:extLst>
                </a:gridCol>
                <a:gridCol w="929898">
                  <a:extLst>
                    <a:ext uri="{9D8B030D-6E8A-4147-A177-3AD203B41FA5}">
                      <a16:colId xmlns:a16="http://schemas.microsoft.com/office/drawing/2014/main" val="3466243991"/>
                    </a:ext>
                  </a:extLst>
                </a:gridCol>
                <a:gridCol w="1911118">
                  <a:extLst>
                    <a:ext uri="{9D8B030D-6E8A-4147-A177-3AD203B41FA5}">
                      <a16:colId xmlns:a16="http://schemas.microsoft.com/office/drawing/2014/main" val="1146080519"/>
                    </a:ext>
                  </a:extLst>
                </a:gridCol>
              </a:tblGrid>
              <a:tr h="419794">
                <a:tc>
                  <a:txBody>
                    <a:bodyPr/>
                    <a:lstStyle/>
                    <a:p>
                      <a:pPr algn="ctr"/>
                      <a:r>
                        <a:rPr lang="es-PE" sz="1100" dirty="0">
                          <a:solidFill>
                            <a:schemeClr val="tx1"/>
                          </a:solidFill>
                        </a:rPr>
                        <a:t>N°</a:t>
                      </a:r>
                    </a:p>
                  </a:txBody>
                  <a:tcPr marL="121920" marR="121920" marT="60960" marB="60960" anchor="ctr"/>
                </a:tc>
                <a:tc>
                  <a:txBody>
                    <a:bodyPr/>
                    <a:lstStyle/>
                    <a:p>
                      <a:pPr algn="ctr"/>
                      <a:r>
                        <a:rPr lang="es-PE" sz="1100" dirty="0">
                          <a:solidFill>
                            <a:schemeClr val="tx1"/>
                          </a:solidFill>
                        </a:rPr>
                        <a:t>Código</a:t>
                      </a:r>
                    </a:p>
                  </a:txBody>
                  <a:tcPr marL="121920" marR="121920" marT="60960" marB="60960" anchor="ctr"/>
                </a:tc>
                <a:tc>
                  <a:txBody>
                    <a:bodyPr/>
                    <a:lstStyle/>
                    <a:p>
                      <a:pPr algn="ctr" rtl="0" fontAlgn="ctr"/>
                      <a:r>
                        <a:rPr lang="es-PE" sz="1100" b="1" u="none" strike="noStrike" dirty="0">
                          <a:solidFill>
                            <a:schemeClr val="tx1"/>
                          </a:solidFill>
                          <a:effectLst/>
                        </a:rPr>
                        <a:t>NOMBRE DEL PROYECTO DE INVERSIÓN</a:t>
                      </a:r>
                      <a:endParaRPr lang="es-PE" sz="1100" b="1" i="0" u="none" strike="noStrike" dirty="0">
                        <a:solidFill>
                          <a:schemeClr val="tx1"/>
                        </a:solidFill>
                        <a:effectLst/>
                        <a:latin typeface="Arial Narrow" panose="020B0606020202030204" pitchFamily="34" charset="0"/>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MONTO DE INVERSIÓN S/</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ESTADO SITUACIONAL </a:t>
                      </a:r>
                    </a:p>
                  </a:txBody>
                  <a:tcPr marL="121920" marR="121920" marT="60960" marB="60960" anchor="ctr"/>
                </a:tc>
                <a:tc>
                  <a:txBody>
                    <a:bodyPr/>
                    <a:lstStyle/>
                    <a:p>
                      <a:pPr algn="ctr" rtl="0" fontAlgn="ctr"/>
                      <a:r>
                        <a:rPr lang="es-PE" sz="1100" b="1" u="none" strike="noStrike" dirty="0">
                          <a:solidFill>
                            <a:schemeClr val="tx1"/>
                          </a:solidFill>
                          <a:effectLst/>
                        </a:rPr>
                        <a:t>ALCANCE</a:t>
                      </a:r>
                      <a:endParaRPr lang="es-PE" sz="1100" b="1" i="0" u="none" strike="noStrike" dirty="0">
                        <a:solidFill>
                          <a:schemeClr val="tx1"/>
                        </a:solidFill>
                        <a:effectLst/>
                        <a:latin typeface="Arial Narrow" panose="020B0606020202030204" pitchFamily="34" charset="0"/>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OBSERVACIONES</a:t>
                      </a:r>
                    </a:p>
                  </a:txBody>
                  <a:tcPr marL="121920" marR="121920" marT="60960" marB="60960" anchor="ctr"/>
                </a:tc>
                <a:extLst>
                  <a:ext uri="{0D108BD9-81ED-4DB2-BD59-A6C34878D82A}">
                    <a16:rowId xmlns:a16="http://schemas.microsoft.com/office/drawing/2014/main" val="746979308"/>
                  </a:ext>
                </a:extLst>
              </a:tr>
              <a:tr h="881566">
                <a:tc>
                  <a:txBody>
                    <a:bodyPr/>
                    <a:lstStyle/>
                    <a:p>
                      <a:pPr marR="0" algn="ctr" rtl="0">
                        <a:lnSpc>
                          <a:spcPct val="100000"/>
                        </a:lnSpc>
                        <a:spcBef>
                          <a:spcPts val="0"/>
                        </a:spcBef>
                        <a:spcAft>
                          <a:spcPts val="0"/>
                        </a:spcAft>
                        <a:buClr>
                          <a:srgbClr val="000000"/>
                        </a:buClr>
                        <a:buFont typeface="Arial"/>
                      </a:pPr>
                      <a:r>
                        <a:rPr lang="es-PE" sz="1100" b="0" u="none" strike="noStrike" cap="none" dirty="0">
                          <a:solidFill>
                            <a:srgbClr val="000000"/>
                          </a:solidFill>
                          <a:sym typeface="Arial"/>
                        </a:rPr>
                        <a:t>02</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0" u="none" strike="noStrike" cap="none" dirty="0">
                          <a:solidFill>
                            <a:srgbClr val="000000"/>
                          </a:solidFill>
                          <a:sym typeface="Arial"/>
                        </a:rPr>
                        <a:t>2487668</a:t>
                      </a:r>
                    </a:p>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dirty="0"/>
                        <a:t>CUI</a:t>
                      </a:r>
                      <a:endParaRPr lang="es-PE" sz="1100" b="0" u="none" strike="noStrike" cap="none" dirty="0">
                        <a:solidFill>
                          <a:srgbClr val="000000"/>
                        </a:solidFill>
                        <a:sym typeface="Arial"/>
                      </a:endParaRPr>
                    </a:p>
                    <a:p>
                      <a:pPr marR="0" algn="ctr" rtl="0">
                        <a:lnSpc>
                          <a:spcPct val="100000"/>
                        </a:lnSpc>
                        <a:spcBef>
                          <a:spcPts val="0"/>
                        </a:spcBef>
                        <a:spcAft>
                          <a:spcPts val="0"/>
                        </a:spcAft>
                        <a:buClr>
                          <a:srgbClr val="000000"/>
                        </a:buClr>
                        <a:buFont typeface="Arial"/>
                      </a:pP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u="none" strike="noStrike" cap="none" dirty="0">
                          <a:solidFill>
                            <a:srgbClr val="000000"/>
                          </a:solidFill>
                          <a:sym typeface="Arial"/>
                        </a:rPr>
                        <a:t>RECUPERACION DE LOS ECOSISTEMAS DE PAJONAL DE PUNA HUMEDA, BOFEDAL Y MATORRAL ANDINO DE LAS UNIDADES HIDROGRAFICAS DE LOS RIOS PUNANQUI, COCCHA Y AQUILANO DE,07</a:t>
                      </a:r>
                      <a:r>
                        <a:rPr lang="es-PE" sz="1100" b="0" u="none" strike="noStrike" cap="none" baseline="0" dirty="0">
                          <a:solidFill>
                            <a:srgbClr val="000000"/>
                          </a:solidFill>
                          <a:sym typeface="Arial"/>
                        </a:rPr>
                        <a:t> DISTRITOS DE </a:t>
                      </a:r>
                      <a:r>
                        <a:rPr lang="es-PE" sz="1100" b="0" u="none" strike="noStrike" cap="none" dirty="0">
                          <a:solidFill>
                            <a:srgbClr val="000000"/>
                          </a:solidFill>
                          <a:sym typeface="Arial"/>
                        </a:rPr>
                        <a:t>LA PROVINCIA DE COTABAMBAS Y GRAU  DE LA REGION DE APURIMAC</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L="0" indent="0" algn="ctr">
                        <a:buFont typeface="Arial" panose="020B0604020202020204" pitchFamily="34" charset="0"/>
                        <a:buNone/>
                      </a:pPr>
                      <a:r>
                        <a:rPr lang="es-PE" sz="1100" b="1" kern="1200" dirty="0">
                          <a:solidFill>
                            <a:schemeClr val="tx1"/>
                          </a:solidFill>
                          <a:sym typeface="Arial"/>
                        </a:rPr>
                        <a:t>16,348,682.70</a:t>
                      </a:r>
                      <a:endParaRPr lang="es-PE" sz="1100" b="1" kern="1200" dirty="0">
                        <a:solidFill>
                          <a:schemeClr val="tx1"/>
                        </a:solidFill>
                        <a:latin typeface="+mn-lt"/>
                        <a:ea typeface="+mn-ea"/>
                        <a:cs typeface="+mn-cs"/>
                        <a:sym typeface="Arial"/>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0" dirty="0">
                          <a:solidFill>
                            <a:schemeClr val="tx1">
                              <a:lumMod val="95000"/>
                              <a:lumOff val="5000"/>
                            </a:schemeClr>
                          </a:solidFill>
                        </a:rPr>
                        <a:t>APROBACION</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s-PE" sz="1100" b="0" i="0" u="none" strike="noStrike" cap="none" dirty="0">
                        <a:solidFill>
                          <a:schemeClr val="tx1">
                            <a:lumMod val="95000"/>
                            <a:lumOff val="5000"/>
                          </a:schemeClr>
                        </a:solidFill>
                        <a:latin typeface="Arial"/>
                        <a:cs typeface="Arial"/>
                        <a:sym typeface="Arial"/>
                      </a:endParaRPr>
                    </a:p>
                  </a:txBody>
                  <a:tcPr marL="121920" marR="121920" marT="60960" marB="60960" anchor="ctr"/>
                </a:tc>
                <a:tc>
                  <a:txBody>
                    <a:bodyPr/>
                    <a:lstStyle/>
                    <a:p>
                      <a:pPr marL="171450" marR="0" lvl="0" indent="-17145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100" b="0" kern="1200" dirty="0">
                          <a:solidFill>
                            <a:schemeClr val="tx1"/>
                          </a:solidFill>
                          <a:sym typeface="Arial"/>
                        </a:rPr>
                        <a:t>07 Distritos</a:t>
                      </a:r>
                    </a:p>
                    <a:p>
                      <a:pPr marL="171450" marR="0" lvl="0" indent="-17145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algn="l" fontAlgn="ctr"/>
                      <a:r>
                        <a:rPr lang="es-PE" sz="1100" u="none" strike="noStrike" dirty="0">
                          <a:effectLst/>
                        </a:rPr>
                        <a:t>Con informe de viabilidad para su registro en el sistema y posterior remisión a la UEI </a:t>
                      </a:r>
                    </a:p>
                  </a:txBody>
                  <a:tcPr marL="121920" marR="121920" marT="60960" marB="60960" anchor="ctr"/>
                </a:tc>
                <a:extLst>
                  <a:ext uri="{0D108BD9-81ED-4DB2-BD59-A6C34878D82A}">
                    <a16:rowId xmlns:a16="http://schemas.microsoft.com/office/drawing/2014/main" val="2214220417"/>
                  </a:ext>
                </a:extLst>
              </a:tr>
              <a:tr h="881566">
                <a:tc>
                  <a:txBody>
                    <a:bodyPr/>
                    <a:lstStyle/>
                    <a:p>
                      <a:pPr marR="0" algn="ctr" rtl="0">
                        <a:lnSpc>
                          <a:spcPct val="100000"/>
                        </a:lnSpc>
                        <a:spcBef>
                          <a:spcPts val="0"/>
                        </a:spcBef>
                        <a:spcAft>
                          <a:spcPts val="0"/>
                        </a:spcAft>
                        <a:buClr>
                          <a:srgbClr val="000000"/>
                        </a:buClr>
                        <a:buFont typeface="Arial"/>
                      </a:pPr>
                      <a:r>
                        <a:rPr lang="es-PE" sz="1100" b="0" u="none" strike="noStrike" cap="none" dirty="0">
                          <a:solidFill>
                            <a:srgbClr val="000000"/>
                          </a:solidFill>
                          <a:sym typeface="Arial"/>
                        </a:rPr>
                        <a:t>03</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0" u="none" strike="noStrike" cap="none" dirty="0">
                          <a:solidFill>
                            <a:srgbClr val="000000"/>
                          </a:solidFill>
                          <a:sym typeface="Arial"/>
                        </a:rPr>
                        <a:t>2487519</a:t>
                      </a:r>
                    </a:p>
                    <a:p>
                      <a:pPr marR="0" algn="ctr" rtl="0">
                        <a:lnSpc>
                          <a:spcPct val="100000"/>
                        </a:lnSpc>
                        <a:spcBef>
                          <a:spcPts val="0"/>
                        </a:spcBef>
                        <a:spcAft>
                          <a:spcPts val="0"/>
                        </a:spcAft>
                        <a:buClr>
                          <a:srgbClr val="000000"/>
                        </a:buClr>
                        <a:buFont typeface="Arial"/>
                      </a:pPr>
                      <a:r>
                        <a:rPr lang="es-PE" sz="1100" dirty="0"/>
                        <a:t>CUI</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r>
                        <a:rPr lang="es-PE" sz="1100" b="0" u="none" strike="noStrike" cap="none" dirty="0">
                          <a:solidFill>
                            <a:srgbClr val="000000"/>
                          </a:solidFill>
                          <a:sym typeface="Arial"/>
                        </a:rPr>
                        <a:t>RECUPERACION DE LOS ECOSISTEMAS DE  PAJONAL DE PUNA HUMEDA,  SECA, BOFEDALES Y BOSQUE RELICTO MESOANDINO DE LAS UNIDADES HIDROGRAFICAS DEL RIOS CHALHUANCA, OCOÑA , 9 DISTRITOS DE LA PROVINCIA DE AYMARAES - LA REGION DE APURIMAC</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PE" sz="1100" b="1" kern="1200" dirty="0">
                          <a:solidFill>
                            <a:schemeClr val="tx1"/>
                          </a:solidFill>
                        </a:rPr>
                        <a:t>53,097,268.32</a:t>
                      </a:r>
                      <a:endParaRPr lang="es-PE" sz="1100" b="1" kern="1200" dirty="0">
                        <a:solidFill>
                          <a:schemeClr val="tx1"/>
                        </a:solidFill>
                        <a:sym typeface="Arial"/>
                      </a:endParaRPr>
                    </a:p>
                    <a:p>
                      <a:pPr marL="0" indent="0" algn="ctr">
                        <a:buFont typeface="Arial" panose="020B0604020202020204" pitchFamily="34" charset="0"/>
                        <a:buNone/>
                      </a:pPr>
                      <a:endParaRPr lang="es-PE" sz="1100" b="1" kern="1200" dirty="0">
                        <a:solidFill>
                          <a:schemeClr val="tx1"/>
                        </a:solidFill>
                        <a:latin typeface="+mn-lt"/>
                        <a:ea typeface="+mn-ea"/>
                        <a:cs typeface="+mn-cs"/>
                        <a:sym typeface="Arial"/>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0" dirty="0">
                          <a:solidFill>
                            <a:schemeClr val="tx1">
                              <a:lumMod val="95000"/>
                              <a:lumOff val="5000"/>
                            </a:schemeClr>
                          </a:solidFill>
                        </a:rPr>
                        <a:t>APROBACION</a:t>
                      </a:r>
                    </a:p>
                    <a:p>
                      <a:pPr algn="ctr"/>
                      <a:endParaRPr lang="es-PE" sz="1100" b="0" i="0" u="none" strike="noStrike" cap="none" dirty="0">
                        <a:solidFill>
                          <a:schemeClr val="tx1">
                            <a:lumMod val="95000"/>
                            <a:lumOff val="5000"/>
                          </a:schemeClr>
                        </a:solidFill>
                        <a:latin typeface="Arial"/>
                        <a:cs typeface="Arial"/>
                        <a:sym typeface="Arial"/>
                      </a:endParaRPr>
                    </a:p>
                  </a:txBody>
                  <a:tcPr marL="121920" marR="121920" marT="60960" marB="60960" anchor="ctr"/>
                </a:tc>
                <a:tc>
                  <a:txBody>
                    <a:bodyPr/>
                    <a:lstStyle/>
                    <a:p>
                      <a:pPr marL="171450" indent="-171450" algn="ctr">
                        <a:buFont typeface="Arial" panose="020B0604020202020204" pitchFamily="34" charset="0"/>
                        <a:buChar char="•"/>
                      </a:pPr>
                      <a:r>
                        <a:rPr lang="es-PE" sz="1100" b="0" u="none" strike="noStrike" cap="none" dirty="0">
                          <a:solidFill>
                            <a:srgbClr val="000000"/>
                          </a:solidFill>
                          <a:sym typeface="Arial"/>
                        </a:rPr>
                        <a:t>09 Distritos</a:t>
                      </a:r>
                    </a:p>
                    <a:p>
                      <a:pPr marL="171450" indent="-171450" algn="ctr">
                        <a:buFont typeface="Arial" panose="020B0604020202020204" pitchFamily="34" charset="0"/>
                        <a:buChar char="•"/>
                      </a:pP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algn="l" fontAlgn="ctr"/>
                      <a:r>
                        <a:rPr lang="es-PE" sz="1100" u="none" strike="noStrike" dirty="0">
                          <a:effectLst/>
                        </a:rPr>
                        <a:t>Con informe de viabilidad para su registro en el sistema y posterior remisión a la UEI.</a:t>
                      </a:r>
                    </a:p>
                  </a:txBody>
                  <a:tcPr marL="121920" marR="121920" marT="60960" marB="60960" anchor="ctr"/>
                </a:tc>
                <a:extLst>
                  <a:ext uri="{0D108BD9-81ED-4DB2-BD59-A6C34878D82A}">
                    <a16:rowId xmlns:a16="http://schemas.microsoft.com/office/drawing/2014/main" val="1767663526"/>
                  </a:ext>
                </a:extLst>
              </a:tr>
              <a:tr h="727642">
                <a:tc>
                  <a:txBody>
                    <a:bodyPr/>
                    <a:lstStyle/>
                    <a:p>
                      <a:pPr marR="0" algn="ctr" rtl="0">
                        <a:lnSpc>
                          <a:spcPct val="100000"/>
                        </a:lnSpc>
                        <a:spcBef>
                          <a:spcPts val="0"/>
                        </a:spcBef>
                        <a:spcAft>
                          <a:spcPts val="0"/>
                        </a:spcAft>
                        <a:buClr>
                          <a:srgbClr val="000000"/>
                        </a:buClr>
                        <a:buFont typeface="Arial"/>
                      </a:pPr>
                      <a:r>
                        <a:rPr lang="es-PE" sz="1100" b="0" u="none" strike="noStrike" cap="none" dirty="0">
                          <a:solidFill>
                            <a:srgbClr val="000000"/>
                          </a:solidFill>
                          <a:sym typeface="Arial"/>
                        </a:rPr>
                        <a:t>04</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R="0" algn="ctr" rtl="0">
                        <a:lnSpc>
                          <a:spcPct val="100000"/>
                        </a:lnSpc>
                        <a:spcBef>
                          <a:spcPts val="0"/>
                        </a:spcBef>
                        <a:spcAft>
                          <a:spcPts val="0"/>
                        </a:spcAft>
                        <a:buClr>
                          <a:srgbClr val="000000"/>
                        </a:buClr>
                        <a:buFont typeface="Arial"/>
                      </a:pPr>
                      <a:r>
                        <a:rPr lang="es-PE" sz="1100" b="0" u="none" strike="noStrike" cap="none" dirty="0">
                          <a:solidFill>
                            <a:srgbClr val="000000"/>
                          </a:solidFill>
                          <a:sym typeface="Arial"/>
                        </a:rPr>
                        <a:t>49249</a:t>
                      </a:r>
                    </a:p>
                    <a:p>
                      <a:pPr marR="0" algn="ctr" rtl="0">
                        <a:lnSpc>
                          <a:spcPct val="100000"/>
                        </a:lnSpc>
                        <a:spcBef>
                          <a:spcPts val="0"/>
                        </a:spcBef>
                        <a:spcAft>
                          <a:spcPts val="0"/>
                        </a:spcAft>
                        <a:buClr>
                          <a:srgbClr val="000000"/>
                        </a:buClr>
                        <a:buFont typeface="Arial"/>
                      </a:pPr>
                      <a:r>
                        <a:rPr lang="es-PE" sz="1100" b="0" u="none" strike="noStrike" cap="none" dirty="0">
                          <a:solidFill>
                            <a:srgbClr val="000000"/>
                          </a:solidFill>
                          <a:sym typeface="Arial"/>
                        </a:rPr>
                        <a:t>Idea</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r>
                        <a:rPr lang="es-PE" sz="1100" b="0" u="none" strike="noStrike" cap="none" dirty="0">
                          <a:solidFill>
                            <a:srgbClr val="000000"/>
                          </a:solidFill>
                          <a:sym typeface="Arial"/>
                        </a:rPr>
                        <a:t>RECUPERACION DE  ECOSISTEMA DE BOFEDAL Y PAJONAL DE PUNA HUMEDA Y SECA EN LA UNIDAD HIDROGRAFICA OROPESA,PALLCAMAYU,HUISHUICHA Y CHUQUIBAMBILLA  DE LAS PROVINCIAS DE ANTABAMBA Y GRAU DE  LA REGION DE APURIMAC.</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L="0" indent="0" algn="ctr" defTabSz="914400" rtl="0" eaLnBrk="1" latinLnBrk="0" hangingPunct="1">
                        <a:buFont typeface="Arial" panose="020B0604020202020204" pitchFamily="34" charset="0"/>
                        <a:buNone/>
                      </a:pPr>
                      <a:r>
                        <a:rPr lang="es-PE" sz="1100" b="1" kern="1200" dirty="0">
                          <a:solidFill>
                            <a:schemeClr val="tx1"/>
                          </a:solidFill>
                          <a:sym typeface="Arial"/>
                        </a:rPr>
                        <a:t>21,791,800.00</a:t>
                      </a:r>
                      <a:endParaRPr lang="es-PE" sz="1100" b="1" kern="1200" dirty="0">
                        <a:solidFill>
                          <a:schemeClr val="tx1"/>
                        </a:solidFill>
                        <a:latin typeface="+mn-lt"/>
                        <a:ea typeface="+mn-ea"/>
                        <a:cs typeface="+mn-cs"/>
                        <a:sym typeface="Arial"/>
                      </a:endParaRPr>
                    </a:p>
                  </a:txBody>
                  <a:tcPr marL="121920" marR="121920" marT="60960" marB="6096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s-PE" sz="1100" b="0" u="none" strike="noStrike" cap="none" dirty="0">
                          <a:solidFill>
                            <a:schemeClr val="tx1">
                              <a:lumMod val="95000"/>
                              <a:lumOff val="5000"/>
                            </a:schemeClr>
                          </a:solidFill>
                          <a:sym typeface="Arial"/>
                        </a:rPr>
                        <a:t>EN FORMULACIÓN</a:t>
                      </a:r>
                    </a:p>
                    <a:p>
                      <a:pPr algn="ctr"/>
                      <a:endParaRPr lang="es-PE" sz="1100" b="0" i="0" u="none" strike="noStrike" cap="none" dirty="0">
                        <a:solidFill>
                          <a:schemeClr val="tx1">
                            <a:lumMod val="95000"/>
                            <a:lumOff val="5000"/>
                          </a:schemeClr>
                        </a:solidFill>
                        <a:latin typeface="Arial"/>
                        <a:cs typeface="Arial"/>
                        <a:sym typeface="Arial"/>
                      </a:endParaRPr>
                    </a:p>
                  </a:txBody>
                  <a:tcPr marL="121920" marR="121920" marT="60960" marB="60960" anchor="ctr"/>
                </a:tc>
                <a:tc>
                  <a:txBody>
                    <a:bodyPr/>
                    <a:lstStyle/>
                    <a:p>
                      <a:pPr marL="171450" marR="0" lvl="0" indent="-17145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100" b="0" u="none" strike="noStrike" cap="none" dirty="0">
                          <a:solidFill>
                            <a:srgbClr val="000000"/>
                          </a:solidFill>
                          <a:sym typeface="Arial"/>
                        </a:rPr>
                        <a:t>14 Distritos</a:t>
                      </a:r>
                    </a:p>
                    <a:p>
                      <a:pPr marL="0" marR="0" lvl="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es-PE" sz="1100" b="0" dirty="0"/>
                    </a:p>
                  </a:txBody>
                  <a:tcPr marL="121920" marR="121920" marT="60960" marB="60960" anchor="ctr"/>
                </a:tc>
                <a:tc>
                  <a:txBody>
                    <a:bodyPr/>
                    <a:lstStyle/>
                    <a:p>
                      <a:pPr marL="171450" marR="0" lvl="0" indent="-17145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100" b="0" u="none" strike="noStrike" cap="none" dirty="0">
                          <a:solidFill>
                            <a:srgbClr val="000000"/>
                          </a:solidFill>
                          <a:sym typeface="Arial"/>
                        </a:rPr>
                        <a:t>(Avance 20%)</a:t>
                      </a:r>
                    </a:p>
                    <a:p>
                      <a:pPr marL="171450" marR="0" lvl="0" indent="-17145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100" b="0" u="none" strike="noStrike" kern="1200" cap="none" dirty="0">
                          <a:solidFill>
                            <a:srgbClr val="000000"/>
                          </a:solidFill>
                          <a:sym typeface="Arial"/>
                        </a:rPr>
                        <a:t>Planeado</a:t>
                      </a:r>
                      <a:r>
                        <a:rPr lang="es-PE" sz="1100" b="0" u="none" strike="noStrike" cap="none" dirty="0">
                          <a:solidFill>
                            <a:srgbClr val="000000"/>
                          </a:solidFill>
                          <a:sym typeface="Arial"/>
                        </a:rPr>
                        <a:t> reiniciar 2020</a:t>
                      </a:r>
                    </a:p>
                    <a:p>
                      <a:pPr marL="171450" marR="0" lvl="0" indent="-17145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100" b="0" u="none" strike="noStrike" kern="1200" cap="none" dirty="0">
                          <a:solidFill>
                            <a:srgbClr val="FF0000"/>
                          </a:solidFill>
                          <a:latin typeface="+mn-lt"/>
                          <a:ea typeface="+mn-ea"/>
                          <a:cs typeface="+mn-cs"/>
                          <a:sym typeface="Arial"/>
                        </a:rPr>
                        <a:t>Pasar al segundo</a:t>
                      </a:r>
                      <a:endParaRPr lang="es-PE" sz="1100" b="0" kern="1200" dirty="0">
                        <a:solidFill>
                          <a:srgbClr val="FF0000"/>
                        </a:solidFill>
                        <a:latin typeface="+mn-lt"/>
                        <a:ea typeface="+mn-ea"/>
                        <a:cs typeface="+mn-cs"/>
                      </a:endParaRPr>
                    </a:p>
                  </a:txBody>
                  <a:tcPr marL="121920" marR="121920" marT="60960" marB="60960" anchor="ctr"/>
                </a:tc>
                <a:extLst>
                  <a:ext uri="{0D108BD9-81ED-4DB2-BD59-A6C34878D82A}">
                    <a16:rowId xmlns:a16="http://schemas.microsoft.com/office/drawing/2014/main" val="3674388361"/>
                  </a:ext>
                </a:extLst>
              </a:tr>
            </a:tbl>
          </a:graphicData>
        </a:graphic>
      </p:graphicFrame>
      <p:sp>
        <p:nvSpPr>
          <p:cNvPr id="5" name="Google Shape;95;p13">
            <a:extLst>
              <a:ext uri="{FF2B5EF4-FFF2-40B4-BE49-F238E27FC236}">
                <a16:creationId xmlns:a16="http://schemas.microsoft.com/office/drawing/2014/main" id="{7DB9BA98-6BEB-4F68-8F37-ADE0EF83B1E6}"/>
              </a:ext>
            </a:extLst>
          </p:cNvPr>
          <p:cNvSpPr txBox="1">
            <a:spLocks/>
          </p:cNvSpPr>
          <p:nvPr/>
        </p:nvSpPr>
        <p:spPr>
          <a:xfrm>
            <a:off x="724854" y="108486"/>
            <a:ext cx="10562741"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3733" dirty="0">
                <a:effectLst>
                  <a:outerShdw blurRad="38100" dist="38100" dir="2700000" algn="tl">
                    <a:srgbClr val="000000">
                      <a:alpha val="43137"/>
                    </a:srgbClr>
                  </a:outerShdw>
                </a:effectLst>
              </a:rPr>
              <a:t>Proyectos de Inversión Formulados-2019</a:t>
            </a:r>
          </a:p>
        </p:txBody>
      </p:sp>
      <p:sp>
        <p:nvSpPr>
          <p:cNvPr id="6" name="Google Shape;95;p13">
            <a:extLst>
              <a:ext uri="{FF2B5EF4-FFF2-40B4-BE49-F238E27FC236}">
                <a16:creationId xmlns:a16="http://schemas.microsoft.com/office/drawing/2014/main" id="{7DB9BA98-6BEB-4F68-8F37-ADE0EF83B1E6}"/>
              </a:ext>
            </a:extLst>
          </p:cNvPr>
          <p:cNvSpPr txBox="1">
            <a:spLocks/>
          </p:cNvSpPr>
          <p:nvPr/>
        </p:nvSpPr>
        <p:spPr>
          <a:xfrm>
            <a:off x="724854" y="772485"/>
            <a:ext cx="10562741"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800" dirty="0">
                <a:effectLst>
                  <a:outerShdw blurRad="38100" dist="38100" dir="2700000" algn="tl">
                    <a:srgbClr val="000000">
                      <a:alpha val="43137"/>
                    </a:srgbClr>
                  </a:outerShdw>
                </a:effectLst>
              </a:rPr>
              <a:t>FUNCION AMBIENTE</a:t>
            </a:r>
          </a:p>
        </p:txBody>
      </p:sp>
    </p:spTree>
    <p:extLst>
      <p:ext uri="{BB962C8B-B14F-4D97-AF65-F5344CB8AC3E}">
        <p14:creationId xmlns:p14="http://schemas.microsoft.com/office/powerpoint/2010/main" val="3851132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744704" y="108133"/>
            <a:ext cx="10562741" cy="1173976"/>
          </a:xfrm>
          <a:prstGeom prst="rect">
            <a:avLst/>
          </a:prstGeom>
        </p:spPr>
        <p:txBody>
          <a:bodyPr spcFirstLastPara="1" vert="horz" wrap="square" lIns="0" tIns="0" rIns="0" bIns="0" rtlCol="0" anchor="b" anchorCtr="0">
            <a:noAutofit/>
          </a:bodyPr>
          <a:lstStyle/>
          <a:p>
            <a:pPr algn="ctr"/>
            <a:r>
              <a:rPr lang="en" dirty="0">
                <a:effectLst>
                  <a:outerShdw blurRad="38100" dist="38100" dir="2700000" algn="tl">
                    <a:srgbClr val="000000">
                      <a:alpha val="43137"/>
                    </a:srgbClr>
                  </a:outerShdw>
                </a:effectLst>
              </a:rPr>
              <a:t>Proyectos de Inversion Programados para su Formulacion -2020</a:t>
            </a:r>
            <a:endParaRPr dirty="0">
              <a:effectLst>
                <a:outerShdw blurRad="38100" dist="38100" dir="2700000" algn="tl">
                  <a:srgbClr val="000000">
                    <a:alpha val="43137"/>
                  </a:srgbClr>
                </a:outerShdw>
              </a:effectLst>
            </a:endParaRP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25</a:t>
            </a:fld>
            <a:endParaRPr/>
          </a:p>
        </p:txBody>
      </p:sp>
      <p:graphicFrame>
        <p:nvGraphicFramePr>
          <p:cNvPr id="6" name="Tabla 6">
            <a:extLst>
              <a:ext uri="{FF2B5EF4-FFF2-40B4-BE49-F238E27FC236}">
                <a16:creationId xmlns:a16="http://schemas.microsoft.com/office/drawing/2014/main" id="{0AC01847-D4D3-4905-82B1-924A8AEB14AB}"/>
              </a:ext>
            </a:extLst>
          </p:cNvPr>
          <p:cNvGraphicFramePr>
            <a:graphicFrameLocks noGrp="1"/>
          </p:cNvGraphicFramePr>
          <p:nvPr>
            <p:extLst>
              <p:ext uri="{D42A27DB-BD31-4B8C-83A1-F6EECF244321}">
                <p14:modId xmlns:p14="http://schemas.microsoft.com/office/powerpoint/2010/main" val="631592502"/>
              </p:ext>
            </p:extLst>
          </p:nvPr>
        </p:nvGraphicFramePr>
        <p:xfrm>
          <a:off x="255880" y="1884116"/>
          <a:ext cx="11783165" cy="4130040"/>
        </p:xfrm>
        <a:graphic>
          <a:graphicData uri="http://schemas.openxmlformats.org/drawingml/2006/table">
            <a:tbl>
              <a:tblPr firstRow="1" bandRow="1">
                <a:tableStyleId>{5A111915-BE36-4E01-A7E5-04B1672EAD32}</a:tableStyleId>
              </a:tblPr>
              <a:tblGrid>
                <a:gridCol w="519010">
                  <a:extLst>
                    <a:ext uri="{9D8B030D-6E8A-4147-A177-3AD203B41FA5}">
                      <a16:colId xmlns:a16="http://schemas.microsoft.com/office/drawing/2014/main" val="3565300996"/>
                    </a:ext>
                  </a:extLst>
                </a:gridCol>
                <a:gridCol w="719174">
                  <a:extLst>
                    <a:ext uri="{9D8B030D-6E8A-4147-A177-3AD203B41FA5}">
                      <a16:colId xmlns:a16="http://schemas.microsoft.com/office/drawing/2014/main" val="2567852907"/>
                    </a:ext>
                  </a:extLst>
                </a:gridCol>
                <a:gridCol w="4628749">
                  <a:extLst>
                    <a:ext uri="{9D8B030D-6E8A-4147-A177-3AD203B41FA5}">
                      <a16:colId xmlns:a16="http://schemas.microsoft.com/office/drawing/2014/main" val="1429739352"/>
                    </a:ext>
                  </a:extLst>
                </a:gridCol>
                <a:gridCol w="1268189">
                  <a:extLst>
                    <a:ext uri="{9D8B030D-6E8A-4147-A177-3AD203B41FA5}">
                      <a16:colId xmlns:a16="http://schemas.microsoft.com/office/drawing/2014/main" val="1073880851"/>
                    </a:ext>
                  </a:extLst>
                </a:gridCol>
                <a:gridCol w="952898">
                  <a:extLst>
                    <a:ext uri="{9D8B030D-6E8A-4147-A177-3AD203B41FA5}">
                      <a16:colId xmlns:a16="http://schemas.microsoft.com/office/drawing/2014/main" val="4239792826"/>
                    </a:ext>
                  </a:extLst>
                </a:gridCol>
                <a:gridCol w="1004207">
                  <a:extLst>
                    <a:ext uri="{9D8B030D-6E8A-4147-A177-3AD203B41FA5}">
                      <a16:colId xmlns:a16="http://schemas.microsoft.com/office/drawing/2014/main" val="2844200124"/>
                    </a:ext>
                  </a:extLst>
                </a:gridCol>
                <a:gridCol w="1642880">
                  <a:extLst>
                    <a:ext uri="{9D8B030D-6E8A-4147-A177-3AD203B41FA5}">
                      <a16:colId xmlns:a16="http://schemas.microsoft.com/office/drawing/2014/main" val="3466243991"/>
                    </a:ext>
                  </a:extLst>
                </a:gridCol>
                <a:gridCol w="1048058">
                  <a:extLst>
                    <a:ext uri="{9D8B030D-6E8A-4147-A177-3AD203B41FA5}">
                      <a16:colId xmlns:a16="http://schemas.microsoft.com/office/drawing/2014/main" val="1146080519"/>
                    </a:ext>
                  </a:extLst>
                </a:gridCol>
              </a:tblGrid>
              <a:tr h="447040">
                <a:tc>
                  <a:txBody>
                    <a:bodyPr/>
                    <a:lstStyle/>
                    <a:p>
                      <a:pPr algn="ctr"/>
                      <a:r>
                        <a:rPr lang="es-PE" sz="1100" dirty="0">
                          <a:solidFill>
                            <a:schemeClr val="tx1"/>
                          </a:solidFill>
                        </a:rPr>
                        <a:t>N°</a:t>
                      </a:r>
                    </a:p>
                  </a:txBody>
                  <a:tcPr marL="121920" marR="121920" marT="60960" marB="60960" anchor="ctr"/>
                </a:tc>
                <a:tc>
                  <a:txBody>
                    <a:bodyPr/>
                    <a:lstStyle/>
                    <a:p>
                      <a:pPr algn="ctr"/>
                      <a:r>
                        <a:rPr lang="es-PE" sz="1100" dirty="0">
                          <a:solidFill>
                            <a:schemeClr val="tx1"/>
                          </a:solidFill>
                        </a:rPr>
                        <a:t>CODIGO DE IDEA</a:t>
                      </a:r>
                    </a:p>
                    <a:p>
                      <a:pPr algn="ctr"/>
                      <a:endParaRPr lang="es-PE" sz="1100" dirty="0">
                        <a:solidFill>
                          <a:schemeClr val="tx1"/>
                        </a:solidFill>
                      </a:endParaRP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NOMBRE DEL PROYECTO DE INVERSIÓN</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Inversión Estimada S/</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Estado situacional </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Duración Formulación</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Alcance</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1" dirty="0">
                          <a:solidFill>
                            <a:schemeClr val="tx1"/>
                          </a:solidFill>
                        </a:rPr>
                        <a:t>Modalidad de la Formulación</a:t>
                      </a:r>
                    </a:p>
                  </a:txBody>
                  <a:tcPr marL="121920" marR="121920" marT="60960" marB="60960" anchor="ctr"/>
                </a:tc>
                <a:extLst>
                  <a:ext uri="{0D108BD9-81ED-4DB2-BD59-A6C34878D82A}">
                    <a16:rowId xmlns:a16="http://schemas.microsoft.com/office/drawing/2014/main" val="746979308"/>
                  </a:ext>
                </a:extLst>
              </a:tr>
              <a:tr h="60722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dirty="0"/>
                        <a:t>1</a:t>
                      </a:r>
                    </a:p>
                    <a:p>
                      <a:pPr algn="ctr"/>
                      <a:endParaRPr lang="es-PE" sz="1100" dirty="0"/>
                    </a:p>
                  </a:txBody>
                  <a:tcPr marL="121920" marR="121920" marT="60960" marB="60960" anchor="ctr">
                    <a:solidFill>
                      <a:schemeClr val="accent6">
                        <a:lumMod val="60000"/>
                        <a:lumOff val="40000"/>
                      </a:schemeClr>
                    </a:solidFill>
                  </a:tcPr>
                </a:tc>
                <a:tc>
                  <a:txBody>
                    <a:bodyPr/>
                    <a:lstStyle/>
                    <a:p>
                      <a:pPr algn="ctr"/>
                      <a:r>
                        <a:rPr lang="es-PE" sz="1100" dirty="0"/>
                        <a:t>48932</a:t>
                      </a:r>
                    </a:p>
                  </a:txBody>
                  <a:tcPr marL="121920" marR="121920" marT="60960" marB="60960" anchor="ct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dirty="0"/>
                        <a:t>RECUPERACION DE ECOSISTEMAS DE  PAJONAL DE PUNA HUMEDA - SECA Y BOFEDAL  EN LA UNIDAD HIDROGRAFICA ANTABAMBA DE LAS LAS PROVINCIAS DE ANTABAMBA Y AYMARAES DEL  DEPARTAMENTO DE APURIMAC</a:t>
                      </a:r>
                    </a:p>
                  </a:txBody>
                  <a:tcPr marL="121920" marR="121920" marT="60960" marB="60960" anchor="ct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100" b="1" i="0" u="none" strike="noStrike" cap="none" dirty="0">
                          <a:solidFill>
                            <a:schemeClr val="tx1"/>
                          </a:solidFill>
                          <a:latin typeface="+mn-lt"/>
                          <a:ea typeface="+mn-ea"/>
                          <a:cs typeface="+mn-cs"/>
                          <a:sym typeface="Arial"/>
                        </a:rPr>
                        <a:t>25,362,500.00</a:t>
                      </a:r>
                    </a:p>
                  </a:txBody>
                  <a:tcPr marL="121920" marR="121920" marT="60960" marB="60960" anchor="ctr">
                    <a:solidFill>
                      <a:schemeClr val="accent6">
                        <a:lumMod val="60000"/>
                        <a:lumOff val="40000"/>
                      </a:scheme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0" dirty="0"/>
                        <a:t>Idea</a:t>
                      </a:r>
                    </a:p>
                  </a:txBody>
                  <a:tcPr marL="121920" marR="121920" marT="60960" marB="60960" anchor="ct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dirty="0"/>
                        <a:t>4.5 meses</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s-PE" sz="1100" b="0" dirty="0"/>
                    </a:p>
                  </a:txBody>
                  <a:tcPr marL="121920" marR="121920" marT="60960" marB="60960" anchor="ct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100" b="0" dirty="0"/>
                        <a:t>10 Distritos de</a:t>
                      </a:r>
                      <a:r>
                        <a:rPr lang="es-PE" sz="1100" b="0" baseline="0" dirty="0"/>
                        <a:t> las</a:t>
                      </a:r>
                      <a:endParaRPr lang="es-PE" sz="1100" b="0" dirty="0"/>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100" b="0" dirty="0"/>
                        <a:t>Provincias de Antabamba y Aymaraes </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es-PE" sz="1100" b="0" dirty="0"/>
                    </a:p>
                  </a:txBody>
                  <a:tcPr marL="121920" marR="121920" marT="60960" marB="60960" anchor="ctr">
                    <a:solidFill>
                      <a:schemeClr val="accent6">
                        <a:lumMod val="60000"/>
                        <a:lumOff val="4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kern="1200" dirty="0">
                          <a:solidFill>
                            <a:schemeClr val="tx1">
                              <a:lumMod val="95000"/>
                              <a:lumOff val="5000"/>
                            </a:schemeClr>
                          </a:solidFill>
                          <a:latin typeface="+mn-lt"/>
                          <a:ea typeface="+mn-ea"/>
                          <a:cs typeface="+mn-cs"/>
                        </a:rPr>
                        <a:t>Contrata o </a:t>
                      </a:r>
                      <a:r>
                        <a:rPr lang="es-PE" sz="1100" b="0" kern="1200" dirty="0">
                          <a:solidFill>
                            <a:schemeClr val="tx1">
                              <a:lumMod val="95000"/>
                              <a:lumOff val="5000"/>
                            </a:schemeClr>
                          </a:solidFill>
                          <a:latin typeface="+mn-lt"/>
                          <a:ea typeface="+mn-ea"/>
                          <a:cs typeface="+mn-cs"/>
                          <a:sym typeface="Arial"/>
                        </a:rPr>
                        <a:t>Adm. Directa</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kern="1200" dirty="0">
                          <a:solidFill>
                            <a:schemeClr val="tx1">
                              <a:lumMod val="95000"/>
                              <a:lumOff val="5000"/>
                            </a:schemeClr>
                          </a:solidFill>
                          <a:latin typeface="+mn-lt"/>
                          <a:ea typeface="+mn-ea"/>
                          <a:cs typeface="+mn-cs"/>
                        </a:rPr>
                        <a:t>(Definir)</a:t>
                      </a:r>
                    </a:p>
                  </a:txBody>
                  <a:tcPr marL="121920" marR="121920" marT="60960" marB="60960" anchor="ctr">
                    <a:solidFill>
                      <a:schemeClr val="accent6">
                        <a:lumMod val="60000"/>
                        <a:lumOff val="40000"/>
                      </a:schemeClr>
                    </a:solidFill>
                  </a:tcPr>
                </a:tc>
                <a:extLst>
                  <a:ext uri="{0D108BD9-81ED-4DB2-BD59-A6C34878D82A}">
                    <a16:rowId xmlns:a16="http://schemas.microsoft.com/office/drawing/2014/main" val="2748467623"/>
                  </a:ext>
                </a:extLst>
              </a:tr>
              <a:tr h="447040">
                <a:tc>
                  <a:txBody>
                    <a:bodyPr/>
                    <a:lstStyle/>
                    <a:p>
                      <a:pPr marR="0" algn="ctr" rtl="0">
                        <a:lnSpc>
                          <a:spcPct val="100000"/>
                        </a:lnSpc>
                        <a:spcBef>
                          <a:spcPts val="0"/>
                        </a:spcBef>
                        <a:spcAft>
                          <a:spcPts val="0"/>
                        </a:spcAft>
                        <a:buClr>
                          <a:srgbClr val="000000"/>
                        </a:buClr>
                        <a:buFont typeface="Arial"/>
                      </a:pPr>
                      <a:r>
                        <a:rPr lang="es-PE" sz="1100" b="0" u="none" strike="noStrike" cap="none" dirty="0">
                          <a:solidFill>
                            <a:srgbClr val="000000"/>
                          </a:solidFill>
                          <a:sym typeface="Arial"/>
                        </a:rPr>
                        <a:t>2</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R="0" algn="ctr" rtl="0">
                        <a:lnSpc>
                          <a:spcPct val="100000"/>
                        </a:lnSpc>
                        <a:spcBef>
                          <a:spcPts val="0"/>
                        </a:spcBef>
                        <a:spcAft>
                          <a:spcPts val="0"/>
                        </a:spcAft>
                        <a:buClr>
                          <a:srgbClr val="000000"/>
                        </a:buClr>
                        <a:buFont typeface="Arial"/>
                      </a:pPr>
                      <a:r>
                        <a:rPr lang="es-PE" sz="1100" b="0" i="0" u="none" strike="noStrike" cap="none" dirty="0">
                          <a:solidFill>
                            <a:srgbClr val="000000"/>
                          </a:solidFill>
                          <a:latin typeface="Arial"/>
                          <a:cs typeface="Arial"/>
                          <a:sym typeface="Arial"/>
                        </a:rPr>
                        <a:t>107108</a:t>
                      </a: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u="none" strike="noStrike" cap="none" dirty="0">
                          <a:solidFill>
                            <a:srgbClr val="000000"/>
                          </a:solidFill>
                          <a:sym typeface="Arial"/>
                        </a:rPr>
                        <a:t>RECUPERACION DE LOS ECOSISTEMAS DE PAJONAL DE PUNA  HUMEDA Y BOFEDAL EN LA UNIDAD HIDROGRAFICA DE LOS  RIOS CHICHA, CHUMBAO Y HUANCARAY,13 DISTRITOS DE LAS PROVINCIAS DE ANDAHUAYLAS  Y CHINCHEROS DE LA REGION DE APURIMAC</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100" b="1" i="0" u="none" strike="noStrike" kern="1200" cap="none" dirty="0">
                          <a:solidFill>
                            <a:schemeClr val="tx1"/>
                          </a:solidFill>
                          <a:latin typeface="+mn-lt"/>
                          <a:ea typeface="+mn-ea"/>
                          <a:cs typeface="+mn-cs"/>
                          <a:sym typeface="Arial"/>
                        </a:rPr>
                        <a:t>33,108,240.00</a:t>
                      </a:r>
                    </a:p>
                  </a:txBody>
                  <a:tcPr marL="121920" marR="121920" marT="60960" marB="60960"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100" b="0" u="none" strike="noStrike" cap="none" dirty="0">
                          <a:solidFill>
                            <a:srgbClr val="000000"/>
                          </a:solidFill>
                          <a:sym typeface="Arial"/>
                        </a:rPr>
                        <a:t>Idea</a:t>
                      </a: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800" b="0" i="0" u="none" strike="noStrike" cap="none" dirty="0">
                          <a:solidFill>
                            <a:srgbClr val="FF0000"/>
                          </a:solidFill>
                          <a:latin typeface="Arial"/>
                          <a:cs typeface="Arial"/>
                          <a:sym typeface="Arial"/>
                        </a:rPr>
                        <a:t>No</a:t>
                      </a:r>
                      <a:r>
                        <a:rPr lang="es-PE" sz="800" b="0" i="0" u="none" strike="noStrike" cap="none" baseline="0" dirty="0">
                          <a:solidFill>
                            <a:srgbClr val="FF0000"/>
                          </a:solidFill>
                          <a:latin typeface="Arial"/>
                          <a:cs typeface="Arial"/>
                          <a:sym typeface="Arial"/>
                        </a:rPr>
                        <a:t> cuenta con</a:t>
                      </a:r>
                      <a:endParaRPr lang="es-PE" sz="800" b="0" i="0" u="none" strike="noStrike" cap="none" dirty="0">
                        <a:solidFill>
                          <a:srgbClr val="FF0000"/>
                        </a:solidFill>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800" b="0" i="0" u="none" strike="noStrike" cap="none" dirty="0">
                          <a:solidFill>
                            <a:srgbClr val="FF0000"/>
                          </a:solidFill>
                          <a:latin typeface="Arial"/>
                          <a:cs typeface="Arial"/>
                          <a:sym typeface="Arial"/>
                        </a:rPr>
                        <a:t>Plan</a:t>
                      </a:r>
                      <a:r>
                        <a:rPr lang="es-PE" sz="800" b="0" i="0" u="none" strike="noStrike" cap="none" baseline="0" dirty="0">
                          <a:solidFill>
                            <a:srgbClr val="FF0000"/>
                          </a:solidFill>
                          <a:latin typeface="Arial"/>
                          <a:cs typeface="Arial"/>
                          <a:sym typeface="Arial"/>
                        </a:rPr>
                        <a:t> de Trabajo</a:t>
                      </a:r>
                      <a:endParaRPr lang="es-PE" sz="800" b="0" i="0" u="none" strike="noStrike" cap="none" dirty="0">
                        <a:solidFill>
                          <a:srgbClr val="FF0000"/>
                        </a:solidFill>
                        <a:latin typeface="Arial"/>
                        <a:cs typeface="Arial"/>
                        <a:sym typeface="Arial"/>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100" b="0" u="none" strike="noStrike" dirty="0">
                          <a:effectLst/>
                        </a:rPr>
                        <a:t>13 Distritos de las Provincias Andahuaylas</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kern="1200" dirty="0">
                          <a:solidFill>
                            <a:schemeClr val="tx1">
                              <a:lumMod val="95000"/>
                              <a:lumOff val="5000"/>
                            </a:schemeClr>
                          </a:solidFill>
                          <a:latin typeface="+mn-lt"/>
                          <a:ea typeface="+mn-ea"/>
                          <a:cs typeface="+mn-cs"/>
                        </a:rPr>
                        <a:t>Contrata o </a:t>
                      </a:r>
                      <a:r>
                        <a:rPr lang="es-PE" sz="1100" b="0" kern="1200" dirty="0">
                          <a:solidFill>
                            <a:schemeClr val="tx1">
                              <a:lumMod val="95000"/>
                              <a:lumOff val="5000"/>
                            </a:schemeClr>
                          </a:solidFill>
                          <a:latin typeface="+mn-lt"/>
                          <a:ea typeface="+mn-ea"/>
                          <a:cs typeface="+mn-cs"/>
                          <a:sym typeface="Arial"/>
                        </a:rPr>
                        <a:t>Adm. Directa</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kern="1200" dirty="0">
                          <a:solidFill>
                            <a:schemeClr val="tx1">
                              <a:lumMod val="95000"/>
                              <a:lumOff val="5000"/>
                            </a:schemeClr>
                          </a:solidFill>
                          <a:latin typeface="+mn-lt"/>
                          <a:ea typeface="+mn-ea"/>
                          <a:cs typeface="+mn-cs"/>
                        </a:rPr>
                        <a:t>(Definir)</a:t>
                      </a:r>
                    </a:p>
                  </a:txBody>
                  <a:tcPr marL="121920" marR="121920" marT="60960" marB="60960" anchor="ctr"/>
                </a:tc>
                <a:extLst>
                  <a:ext uri="{0D108BD9-81ED-4DB2-BD59-A6C34878D82A}">
                    <a16:rowId xmlns:a16="http://schemas.microsoft.com/office/drawing/2014/main" val="2214220417"/>
                  </a:ext>
                </a:extLst>
              </a:tr>
              <a:tr h="609600">
                <a:tc>
                  <a:txBody>
                    <a:bodyPr/>
                    <a:lstStyle/>
                    <a:p>
                      <a:pPr marR="0" algn="ctr" rtl="0">
                        <a:lnSpc>
                          <a:spcPct val="100000"/>
                        </a:lnSpc>
                        <a:spcBef>
                          <a:spcPts val="0"/>
                        </a:spcBef>
                        <a:spcAft>
                          <a:spcPts val="0"/>
                        </a:spcAft>
                        <a:buClr>
                          <a:srgbClr val="000000"/>
                        </a:buClr>
                        <a:buFont typeface="Arial"/>
                      </a:pPr>
                      <a:r>
                        <a:rPr lang="es-PE" sz="1100" b="0" u="none" strike="noStrike" cap="none" dirty="0">
                          <a:solidFill>
                            <a:srgbClr val="000000"/>
                          </a:solidFill>
                          <a:sym typeface="Arial"/>
                        </a:rPr>
                        <a:t>3</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R="0" algn="ctr" rtl="0">
                        <a:lnSpc>
                          <a:spcPct val="100000"/>
                        </a:lnSpc>
                        <a:spcBef>
                          <a:spcPts val="0"/>
                        </a:spcBef>
                        <a:spcAft>
                          <a:spcPts val="0"/>
                        </a:spcAft>
                        <a:buClr>
                          <a:srgbClr val="000000"/>
                        </a:buClr>
                        <a:buFont typeface="Arial"/>
                      </a:pPr>
                      <a:r>
                        <a:rPr lang="es-PE" sz="1100" b="0" i="0" u="none" strike="noStrike" cap="none" dirty="0">
                          <a:solidFill>
                            <a:srgbClr val="000000"/>
                          </a:solidFill>
                          <a:latin typeface="Arial"/>
                          <a:cs typeface="Arial"/>
                          <a:sym typeface="Arial"/>
                        </a:rPr>
                        <a:t>107122</a:t>
                      </a:r>
                    </a:p>
                  </a:txBody>
                  <a:tcPr marL="121920" marR="121920" marT="60960" marB="60960" anchor="ctr"/>
                </a:tc>
                <a:tc>
                  <a:txBody>
                    <a:bodyPr/>
                    <a:lstStyle/>
                    <a:p>
                      <a:r>
                        <a:rPr lang="es-PE" sz="1100" b="0" u="none" strike="noStrike" cap="none" dirty="0">
                          <a:solidFill>
                            <a:srgbClr val="000000"/>
                          </a:solidFill>
                          <a:sym typeface="Arial"/>
                        </a:rPr>
                        <a:t>RECUPERACION DE ECOSISTEMA DE  PAJONAL DE PUNA HUMEDO, SECO, BOSQUE RELICTO, BOSQUE SECO EN LA UNIDAD HIDROGRAFICA DEL RIO CHACABAMBA Y  PULCAY , 11 DISTRITOS DE LA PROVINCIA DE CHINCHEROS - REGION DE APURIMAC</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100" b="1" i="0" u="none" strike="noStrike" kern="1200" cap="none" dirty="0">
                          <a:solidFill>
                            <a:schemeClr val="tx1"/>
                          </a:solidFill>
                          <a:latin typeface="+mn-lt"/>
                          <a:ea typeface="+mn-ea"/>
                          <a:cs typeface="+mn-cs"/>
                          <a:sym typeface="Arial"/>
                        </a:rPr>
                        <a:t>14,482,500.00</a:t>
                      </a:r>
                    </a:p>
                  </a:txBody>
                  <a:tcPr marL="121920" marR="121920" marT="60960" marB="60960" anchor="ctr"/>
                </a:tc>
                <a:tc>
                  <a:txBody>
                    <a:bodyPr/>
                    <a:lstStyle/>
                    <a:p>
                      <a:pPr algn="ctr"/>
                      <a:r>
                        <a:rPr lang="es-PE" sz="1100" b="0" u="none" strike="noStrike" cap="none" dirty="0">
                          <a:solidFill>
                            <a:srgbClr val="000000"/>
                          </a:solidFill>
                          <a:sym typeface="Arial"/>
                        </a:rPr>
                        <a:t>Idea</a:t>
                      </a: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800" b="0" i="0" u="none" strike="noStrike" cap="none" dirty="0">
                          <a:solidFill>
                            <a:srgbClr val="FF0000"/>
                          </a:solidFill>
                          <a:latin typeface="Arial"/>
                          <a:cs typeface="Arial"/>
                          <a:sym typeface="Arial"/>
                        </a:rPr>
                        <a:t>No</a:t>
                      </a:r>
                      <a:r>
                        <a:rPr lang="es-PE" sz="800" b="0" i="0" u="none" strike="noStrike" cap="none" baseline="0" dirty="0">
                          <a:solidFill>
                            <a:srgbClr val="FF0000"/>
                          </a:solidFill>
                          <a:latin typeface="Arial"/>
                          <a:cs typeface="Arial"/>
                          <a:sym typeface="Arial"/>
                        </a:rPr>
                        <a:t> cuenta con</a:t>
                      </a:r>
                      <a:endParaRPr lang="es-PE" sz="800" b="0" i="0" u="none" strike="noStrike" cap="none" dirty="0">
                        <a:solidFill>
                          <a:srgbClr val="FF0000"/>
                        </a:solidFill>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800" b="0" i="0" u="none" strike="noStrike" cap="none" dirty="0">
                          <a:solidFill>
                            <a:srgbClr val="FF0000"/>
                          </a:solidFill>
                          <a:latin typeface="Arial"/>
                          <a:cs typeface="Arial"/>
                          <a:sym typeface="Arial"/>
                        </a:rPr>
                        <a:t>Plan</a:t>
                      </a:r>
                      <a:r>
                        <a:rPr lang="es-PE" sz="800" b="0" i="0" u="none" strike="noStrike" cap="none" baseline="0" dirty="0">
                          <a:solidFill>
                            <a:srgbClr val="FF0000"/>
                          </a:solidFill>
                          <a:latin typeface="Arial"/>
                          <a:cs typeface="Arial"/>
                          <a:sym typeface="Arial"/>
                        </a:rPr>
                        <a:t> de Trabajo</a:t>
                      </a:r>
                      <a:endParaRPr lang="es-PE" sz="800" b="0" i="0" u="none" strike="noStrike" cap="none" dirty="0">
                        <a:solidFill>
                          <a:srgbClr val="FF0000"/>
                        </a:solidFill>
                        <a:latin typeface="Arial"/>
                        <a:cs typeface="Arial"/>
                        <a:sym typeface="Arial"/>
                      </a:endParaRP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s-PE" sz="800" b="0" i="0" u="none" strike="noStrike" kern="1200" cap="none" dirty="0">
                        <a:solidFill>
                          <a:srgbClr val="FF0000"/>
                        </a:solidFill>
                        <a:latin typeface="Arial"/>
                        <a:ea typeface="+mn-ea"/>
                        <a:cs typeface="Arial"/>
                        <a:sym typeface="Arial"/>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PE" sz="1100" b="0" u="none" strike="noStrike" cap="none" dirty="0">
                          <a:solidFill>
                            <a:srgbClr val="000000"/>
                          </a:solidFill>
                          <a:sym typeface="Arial"/>
                        </a:rPr>
                        <a:t>11 Distritos </a:t>
                      </a:r>
                      <a:r>
                        <a:rPr lang="es-PE" sz="1100" b="0" u="none" strike="noStrike" dirty="0">
                          <a:effectLst/>
                        </a:rPr>
                        <a:t>de las Provincias Chincheros</a:t>
                      </a:r>
                    </a:p>
                    <a:p>
                      <a:pPr marL="171450" indent="-171450">
                        <a:buFont typeface="Arial" panose="020B0604020202020204" pitchFamily="34" charset="0"/>
                        <a:buChar char="•"/>
                      </a:pPr>
                      <a:endParaRPr lang="es-PE" sz="1100" b="0" u="none" strike="noStrike" cap="none" dirty="0">
                        <a:solidFill>
                          <a:srgbClr val="000000"/>
                        </a:solidFill>
                        <a:sym typeface="Arial"/>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kern="1200" dirty="0">
                          <a:solidFill>
                            <a:schemeClr val="tx1">
                              <a:lumMod val="95000"/>
                              <a:lumOff val="5000"/>
                            </a:schemeClr>
                          </a:solidFill>
                          <a:latin typeface="+mn-lt"/>
                          <a:ea typeface="+mn-ea"/>
                          <a:cs typeface="+mn-cs"/>
                        </a:rPr>
                        <a:t>Contrata o </a:t>
                      </a:r>
                      <a:r>
                        <a:rPr lang="es-PE" sz="1100" b="0" kern="1200" dirty="0">
                          <a:solidFill>
                            <a:schemeClr val="tx1">
                              <a:lumMod val="95000"/>
                              <a:lumOff val="5000"/>
                            </a:schemeClr>
                          </a:solidFill>
                          <a:latin typeface="+mn-lt"/>
                          <a:ea typeface="+mn-ea"/>
                          <a:cs typeface="+mn-cs"/>
                          <a:sym typeface="Arial"/>
                        </a:rPr>
                        <a:t>Adm. Directa</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kern="1200" dirty="0">
                          <a:solidFill>
                            <a:schemeClr val="tx1">
                              <a:lumMod val="95000"/>
                              <a:lumOff val="5000"/>
                            </a:schemeClr>
                          </a:solidFill>
                          <a:latin typeface="+mn-lt"/>
                          <a:ea typeface="+mn-ea"/>
                          <a:cs typeface="+mn-cs"/>
                        </a:rPr>
                        <a:t>(Definir)</a:t>
                      </a:r>
                    </a:p>
                  </a:txBody>
                  <a:tcPr marL="121920" marR="121920" marT="60960" marB="60960" anchor="ctr"/>
                </a:tc>
                <a:extLst>
                  <a:ext uri="{0D108BD9-81ED-4DB2-BD59-A6C34878D82A}">
                    <a16:rowId xmlns:a16="http://schemas.microsoft.com/office/drawing/2014/main" val="1767663526"/>
                  </a:ext>
                </a:extLst>
              </a:tr>
              <a:tr h="609600">
                <a:tc>
                  <a:txBody>
                    <a:bodyPr/>
                    <a:lstStyle/>
                    <a:p>
                      <a:pPr marR="0" algn="ctr" rtl="0">
                        <a:lnSpc>
                          <a:spcPct val="100000"/>
                        </a:lnSpc>
                        <a:spcBef>
                          <a:spcPts val="0"/>
                        </a:spcBef>
                        <a:spcAft>
                          <a:spcPts val="0"/>
                        </a:spcAft>
                        <a:buClr>
                          <a:srgbClr val="000000"/>
                        </a:buClr>
                        <a:buFont typeface="Arial"/>
                      </a:pPr>
                      <a:r>
                        <a:rPr lang="es-PE" sz="1100" b="0" u="none" strike="noStrike" cap="none" dirty="0">
                          <a:solidFill>
                            <a:srgbClr val="000000"/>
                          </a:solidFill>
                          <a:sym typeface="Arial"/>
                        </a:rPr>
                        <a:t>4</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R="0" algn="ctr" rtl="0">
                        <a:lnSpc>
                          <a:spcPct val="100000"/>
                        </a:lnSpc>
                        <a:spcBef>
                          <a:spcPts val="0"/>
                        </a:spcBef>
                        <a:spcAft>
                          <a:spcPts val="0"/>
                        </a:spcAft>
                        <a:buClr>
                          <a:srgbClr val="000000"/>
                        </a:buClr>
                        <a:buFont typeface="Arial"/>
                      </a:pPr>
                      <a:r>
                        <a:rPr lang="es-PE" sz="1100" b="0" i="0" u="none" strike="noStrike" cap="none" dirty="0">
                          <a:solidFill>
                            <a:srgbClr val="000000"/>
                          </a:solidFill>
                          <a:latin typeface="Arial"/>
                          <a:cs typeface="Arial"/>
                          <a:sym typeface="Arial"/>
                        </a:rPr>
                        <a:t>107115</a:t>
                      </a:r>
                    </a:p>
                  </a:txBody>
                  <a:tcPr marL="121920" marR="121920" marT="60960" marB="60960" anchor="ctr"/>
                </a:tc>
                <a:tc>
                  <a:txBody>
                    <a:bodyPr/>
                    <a:lstStyle/>
                    <a:p>
                      <a:r>
                        <a:rPr lang="es-PE" sz="1100" b="0" u="none" strike="noStrike" cap="none" dirty="0">
                          <a:solidFill>
                            <a:srgbClr val="000000"/>
                          </a:solidFill>
                          <a:sym typeface="Arial"/>
                        </a:rPr>
                        <a:t>RECUPERACION DE  ECOSISTEMA DE  PAJONAL DE PUNA HUMEDA, BOFEDAL Y MATORRAL ANDINO EN LA UNIDAD HIDROGRAFICA DE LOS RIOS PACHACHACA MEDIO Y SILCON DE 15 DISTRITOS DE  LAS PROVINCIAS DE ABANCAY, AYMARAES Y ANDAHUAYLAS DE  LA REGION DE APURIMAC</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100" b="1" i="0" u="none" strike="noStrike" kern="1200" cap="none" dirty="0">
                          <a:solidFill>
                            <a:schemeClr val="tx1"/>
                          </a:solidFill>
                          <a:latin typeface="+mn-lt"/>
                          <a:ea typeface="+mn-ea"/>
                          <a:cs typeface="+mn-cs"/>
                          <a:sym typeface="Arial"/>
                        </a:rPr>
                        <a:t>18,766,450.00</a:t>
                      </a:r>
                    </a:p>
                  </a:txBody>
                  <a:tcPr marL="121920" marR="121920" marT="60960" marB="60960" anchor="ctr"/>
                </a:tc>
                <a:tc>
                  <a:txBody>
                    <a:bodyPr/>
                    <a:lstStyle/>
                    <a:p>
                      <a:pPr algn="ctr"/>
                      <a:r>
                        <a:rPr lang="es-PE" sz="1100" b="0" u="none" strike="noStrike" cap="none" dirty="0">
                          <a:solidFill>
                            <a:srgbClr val="000000"/>
                          </a:solidFill>
                          <a:sym typeface="Arial"/>
                        </a:rPr>
                        <a:t>Idea</a:t>
                      </a:r>
                      <a:endParaRPr lang="es-PE" sz="1100" b="0" i="0" u="none" strike="noStrike" cap="none" dirty="0">
                        <a:solidFill>
                          <a:srgbClr val="000000"/>
                        </a:solidFill>
                        <a:latin typeface="Arial"/>
                        <a:cs typeface="Arial"/>
                        <a:sym typeface="Arial"/>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800" b="0" i="0" u="none" strike="noStrike" cap="none" dirty="0">
                          <a:solidFill>
                            <a:srgbClr val="FF0000"/>
                          </a:solidFill>
                          <a:latin typeface="Arial"/>
                          <a:cs typeface="Arial"/>
                          <a:sym typeface="Arial"/>
                        </a:rPr>
                        <a:t>No</a:t>
                      </a:r>
                      <a:r>
                        <a:rPr lang="es-PE" sz="800" b="0" i="0" u="none" strike="noStrike" cap="none" baseline="0" dirty="0">
                          <a:solidFill>
                            <a:srgbClr val="FF0000"/>
                          </a:solidFill>
                          <a:latin typeface="Arial"/>
                          <a:cs typeface="Arial"/>
                          <a:sym typeface="Arial"/>
                        </a:rPr>
                        <a:t> cuenta con</a:t>
                      </a:r>
                      <a:endParaRPr lang="es-PE" sz="800" b="0" i="0" u="none" strike="noStrike" cap="none" dirty="0">
                        <a:solidFill>
                          <a:srgbClr val="FF0000"/>
                        </a:solidFill>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800" b="0" i="0" u="none" strike="noStrike" cap="none" dirty="0">
                          <a:solidFill>
                            <a:srgbClr val="FF0000"/>
                          </a:solidFill>
                          <a:latin typeface="Arial"/>
                          <a:cs typeface="Arial"/>
                          <a:sym typeface="Arial"/>
                        </a:rPr>
                        <a:t>Plan</a:t>
                      </a:r>
                      <a:r>
                        <a:rPr lang="es-PE" sz="800" b="0" i="0" u="none" strike="noStrike" cap="none" baseline="0" dirty="0">
                          <a:solidFill>
                            <a:srgbClr val="FF0000"/>
                          </a:solidFill>
                          <a:latin typeface="Arial"/>
                          <a:cs typeface="Arial"/>
                          <a:sym typeface="Arial"/>
                        </a:rPr>
                        <a:t> de Trabajo</a:t>
                      </a:r>
                      <a:endParaRPr lang="es-PE" sz="800" b="0" i="0" u="none" strike="noStrike" cap="none" dirty="0">
                        <a:solidFill>
                          <a:srgbClr val="FF0000"/>
                        </a:solidFill>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es-PE" sz="800" b="0" i="0" u="none" strike="noStrike" kern="1200" cap="none" dirty="0">
                        <a:solidFill>
                          <a:srgbClr val="FF0000"/>
                        </a:solidFill>
                        <a:latin typeface="Arial"/>
                        <a:ea typeface="+mn-ea"/>
                        <a:cs typeface="Arial"/>
                        <a:sym typeface="Arial"/>
                      </a:endParaRPr>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100" b="0" dirty="0"/>
                        <a:t>15 Distritos </a:t>
                      </a:r>
                      <a:r>
                        <a:rPr lang="es-PE" sz="1100" b="0" u="none" strike="noStrike" dirty="0">
                          <a:effectLst/>
                        </a:rPr>
                        <a:t>de las Provincias Abancay,Aymaraes</a:t>
                      </a:r>
                      <a:r>
                        <a:rPr lang="es-PE" sz="1100" b="0" u="none" strike="noStrike" baseline="0" dirty="0">
                          <a:effectLst/>
                        </a:rPr>
                        <a:t> y </a:t>
                      </a:r>
                      <a:r>
                        <a:rPr lang="es-PE" sz="1100" b="0" u="none" strike="noStrike" dirty="0">
                          <a:effectLst/>
                        </a:rPr>
                        <a:t>Andahuaylas</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s-PE" sz="1100" b="0" dirty="0"/>
                    </a:p>
                  </a:txBody>
                  <a:tcPr marL="121920" marR="121920" marT="60960" marB="6096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kern="1200" dirty="0">
                          <a:solidFill>
                            <a:schemeClr val="tx1">
                              <a:lumMod val="95000"/>
                              <a:lumOff val="5000"/>
                            </a:schemeClr>
                          </a:solidFill>
                          <a:latin typeface="+mn-lt"/>
                          <a:ea typeface="+mn-ea"/>
                          <a:cs typeface="+mn-cs"/>
                        </a:rPr>
                        <a:t>Contrata o </a:t>
                      </a:r>
                      <a:r>
                        <a:rPr lang="es-PE" sz="1100" b="0" kern="1200" dirty="0">
                          <a:solidFill>
                            <a:schemeClr val="tx1">
                              <a:lumMod val="95000"/>
                              <a:lumOff val="5000"/>
                            </a:schemeClr>
                          </a:solidFill>
                          <a:latin typeface="+mn-lt"/>
                          <a:ea typeface="+mn-ea"/>
                          <a:cs typeface="+mn-cs"/>
                          <a:sym typeface="Arial"/>
                        </a:rPr>
                        <a:t>Adm. Directa</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100" b="0" kern="1200" dirty="0">
                          <a:solidFill>
                            <a:schemeClr val="tx1">
                              <a:lumMod val="95000"/>
                              <a:lumOff val="5000"/>
                            </a:schemeClr>
                          </a:solidFill>
                          <a:latin typeface="+mn-lt"/>
                          <a:ea typeface="+mn-ea"/>
                          <a:cs typeface="+mn-cs"/>
                        </a:rPr>
                        <a:t>(Definir)</a:t>
                      </a:r>
                    </a:p>
                  </a:txBody>
                  <a:tcPr marL="121920" marR="121920" marT="60960" marB="60960" anchor="ctr"/>
                </a:tc>
                <a:extLst>
                  <a:ext uri="{0D108BD9-81ED-4DB2-BD59-A6C34878D82A}">
                    <a16:rowId xmlns:a16="http://schemas.microsoft.com/office/drawing/2014/main" val="3674388361"/>
                  </a:ext>
                </a:extLst>
              </a:tr>
            </a:tbl>
          </a:graphicData>
        </a:graphic>
      </p:graphicFrame>
      <p:sp>
        <p:nvSpPr>
          <p:cNvPr id="5" name="Google Shape;95;p13">
            <a:extLst>
              <a:ext uri="{FF2B5EF4-FFF2-40B4-BE49-F238E27FC236}">
                <a16:creationId xmlns:a16="http://schemas.microsoft.com/office/drawing/2014/main" id="{7DB9BA98-6BEB-4F68-8F37-ADE0EF83B1E6}"/>
              </a:ext>
            </a:extLst>
          </p:cNvPr>
          <p:cNvSpPr txBox="1">
            <a:spLocks/>
          </p:cNvSpPr>
          <p:nvPr/>
        </p:nvSpPr>
        <p:spPr>
          <a:xfrm>
            <a:off x="471761" y="1174871"/>
            <a:ext cx="10562741"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800" dirty="0">
                <a:effectLst>
                  <a:outerShdw blurRad="38100" dist="38100" dir="2700000" algn="tl">
                    <a:srgbClr val="000000">
                      <a:alpha val="43137"/>
                    </a:srgbClr>
                  </a:outerShdw>
                </a:effectLst>
              </a:rPr>
              <a:t>FUNCION AMBIENTE</a:t>
            </a:r>
          </a:p>
        </p:txBody>
      </p:sp>
      <p:pic>
        <p:nvPicPr>
          <p:cNvPr id="3" name="Picture 2" descr="Iconos de computadora inicio botón firmar, inicio, firmar, en ...">
            <a:hlinkClick r:id="rId3" action="ppaction://hlinksldjump"/>
            <a:extLst>
              <a:ext uri="{FF2B5EF4-FFF2-40B4-BE49-F238E27FC236}">
                <a16:creationId xmlns:a16="http://schemas.microsoft.com/office/drawing/2014/main" id="{E5591DB1-0EF8-412B-951A-9DE5342514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527" y="534995"/>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455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0" y="0"/>
            <a:ext cx="12011925" cy="8492400"/>
          </a:xfrm>
          <a:prstGeom prst="rect">
            <a:avLst/>
          </a:prstGeom>
        </p:spPr>
      </p:pic>
      <p:pic>
        <p:nvPicPr>
          <p:cNvPr id="4" name="Imagen 3"/>
          <p:cNvPicPr>
            <a:picLocks noChangeAspect="1"/>
          </p:cNvPicPr>
          <p:nvPr/>
        </p:nvPicPr>
        <p:blipFill>
          <a:blip r:embed="rId3"/>
          <a:stretch>
            <a:fillRect/>
          </a:stretch>
        </p:blipFill>
        <p:spPr>
          <a:xfrm>
            <a:off x="-1" y="0"/>
            <a:ext cx="12011925" cy="8492400"/>
          </a:xfrm>
          <a:prstGeom prst="rect">
            <a:avLst/>
          </a:prstGeom>
        </p:spPr>
      </p:pic>
      <p:pic>
        <p:nvPicPr>
          <p:cNvPr id="9" name="Imagen 8"/>
          <p:cNvPicPr>
            <a:picLocks noChangeAspect="1"/>
          </p:cNvPicPr>
          <p:nvPr/>
        </p:nvPicPr>
        <p:blipFill rotWithShape="1">
          <a:blip r:embed="rId4"/>
          <a:srcRect l="1724" t="1993" r="28484" b="23099"/>
          <a:stretch/>
        </p:blipFill>
        <p:spPr>
          <a:xfrm>
            <a:off x="9540541" y="1250348"/>
            <a:ext cx="2630256" cy="2031999"/>
          </a:xfrm>
          <a:prstGeom prst="rect">
            <a:avLst/>
          </a:prstGeom>
          <a:ln>
            <a:solidFill>
              <a:schemeClr val="tx1">
                <a:lumMod val="95000"/>
                <a:lumOff val="5000"/>
              </a:schemeClr>
            </a:solidFill>
          </a:ln>
        </p:spPr>
      </p:pic>
      <p:sp>
        <p:nvSpPr>
          <p:cNvPr id="10" name="CuadroTexto 9"/>
          <p:cNvSpPr txBox="1"/>
          <p:nvPr/>
        </p:nvSpPr>
        <p:spPr>
          <a:xfrm>
            <a:off x="9577463" y="440508"/>
            <a:ext cx="2434462" cy="646331"/>
          </a:xfrm>
          <a:prstGeom prst="rect">
            <a:avLst/>
          </a:prstGeom>
          <a:noFill/>
          <a:ln>
            <a:solidFill>
              <a:schemeClr val="tx1">
                <a:lumMod val="95000"/>
                <a:lumOff val="5000"/>
              </a:schemeClr>
            </a:solidFill>
          </a:ln>
        </p:spPr>
        <p:txBody>
          <a:bodyPr wrap="square" rtlCol="0">
            <a:spAutoFit/>
          </a:bodyPr>
          <a:lstStyle/>
          <a:p>
            <a:pPr algn="ctr"/>
            <a:r>
              <a:rPr lang="es-PE" b="1" dirty="0"/>
              <a:t>ECOSISTEMAS APURIMAC</a:t>
            </a:r>
          </a:p>
        </p:txBody>
      </p:sp>
      <p:pic>
        <p:nvPicPr>
          <p:cNvPr id="6" name="Imagen 5"/>
          <p:cNvPicPr>
            <a:picLocks noChangeAspect="1"/>
          </p:cNvPicPr>
          <p:nvPr/>
        </p:nvPicPr>
        <p:blipFill>
          <a:blip r:embed="rId5"/>
          <a:stretch>
            <a:fillRect/>
          </a:stretch>
        </p:blipFill>
        <p:spPr>
          <a:xfrm>
            <a:off x="9519338" y="4890606"/>
            <a:ext cx="2651459" cy="1391992"/>
          </a:xfrm>
          <a:prstGeom prst="rect">
            <a:avLst/>
          </a:prstGeom>
        </p:spPr>
      </p:pic>
      <p:pic>
        <p:nvPicPr>
          <p:cNvPr id="8" name="Imagen 7"/>
          <p:cNvPicPr>
            <a:picLocks noChangeAspect="1"/>
          </p:cNvPicPr>
          <p:nvPr/>
        </p:nvPicPr>
        <p:blipFill>
          <a:blip r:embed="rId6"/>
          <a:stretch>
            <a:fillRect/>
          </a:stretch>
        </p:blipFill>
        <p:spPr>
          <a:xfrm>
            <a:off x="9540541" y="3350563"/>
            <a:ext cx="2581275" cy="1378851"/>
          </a:xfrm>
          <a:prstGeom prst="rect">
            <a:avLst/>
          </a:prstGeom>
        </p:spPr>
      </p:pic>
      <p:sp>
        <p:nvSpPr>
          <p:cNvPr id="11" name="CuadroTexto 10"/>
          <p:cNvSpPr txBox="1"/>
          <p:nvPr/>
        </p:nvSpPr>
        <p:spPr>
          <a:xfrm>
            <a:off x="9562438" y="6424863"/>
            <a:ext cx="2559378" cy="369332"/>
          </a:xfrm>
          <a:prstGeom prst="rect">
            <a:avLst/>
          </a:prstGeom>
          <a:noFill/>
        </p:spPr>
        <p:txBody>
          <a:bodyPr wrap="square" rtlCol="0">
            <a:spAutoFit/>
          </a:bodyPr>
          <a:lstStyle/>
          <a:p>
            <a:r>
              <a:rPr lang="es-PE" b="1" i="1" dirty="0"/>
              <a:t>Fuente: MINAM 2018</a:t>
            </a:r>
          </a:p>
        </p:txBody>
      </p:sp>
    </p:spTree>
    <p:extLst>
      <p:ext uri="{BB962C8B-B14F-4D97-AF65-F5344CB8AC3E}">
        <p14:creationId xmlns:p14="http://schemas.microsoft.com/office/powerpoint/2010/main" val="1722369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Imagen 1"/>
          <p:cNvPicPr>
            <a:picLocks noChangeAspect="1" noChangeArrowheads="1"/>
          </p:cNvPicPr>
          <p:nvPr/>
        </p:nvPicPr>
        <p:blipFill>
          <a:blip r:embed="rId2">
            <a:extLst>
              <a:ext uri="{28A0092B-C50C-407E-A947-70E740481C1C}">
                <a14:useLocalDpi xmlns:a14="http://schemas.microsoft.com/office/drawing/2010/main" val="0"/>
              </a:ext>
            </a:extLst>
          </a:blip>
          <a:srcRect b="10210"/>
          <a:stretch>
            <a:fillRect/>
          </a:stretch>
        </p:blipFill>
        <p:spPr bwMode="auto">
          <a:xfrm>
            <a:off x="177029" y="862711"/>
            <a:ext cx="11849059" cy="5995289"/>
          </a:xfrm>
          <a:prstGeom prst="rect">
            <a:avLst/>
          </a:prstGeom>
          <a:noFill/>
          <a:ln w="9525">
            <a:solidFill>
              <a:srgbClr val="A8D08D"/>
            </a:solidFill>
            <a:miter lim="800000"/>
            <a:headEnd/>
            <a:tailEnd/>
          </a:ln>
          <a:extLst>
            <a:ext uri="{909E8E84-426E-40DD-AFC4-6F175D3DCCD1}">
              <a14:hiddenFill xmlns:a14="http://schemas.microsoft.com/office/drawing/2010/main">
                <a:solidFill>
                  <a:srgbClr val="FFFFFF"/>
                </a:solidFill>
              </a14:hiddenFill>
            </a:ext>
          </a:extLst>
        </p:spPr>
      </p:pic>
      <p:sp>
        <p:nvSpPr>
          <p:cNvPr id="5" name="Rectángulo 4"/>
          <p:cNvSpPr/>
          <p:nvPr/>
        </p:nvSpPr>
        <p:spPr>
          <a:xfrm>
            <a:off x="2890908" y="542429"/>
            <a:ext cx="7940703" cy="369332"/>
          </a:xfrm>
          <a:prstGeom prst="rect">
            <a:avLst/>
          </a:prstGeom>
        </p:spPr>
        <p:txBody>
          <a:bodyPr wrap="square">
            <a:spAutoFit/>
          </a:bodyPr>
          <a:lstStyle/>
          <a:p>
            <a:r>
              <a:rPr lang="es-PE" b="1" dirty="0">
                <a:latin typeface="Arial Narrow" panose="020B0606020202030204" pitchFamily="34" charset="0"/>
                <a:ea typeface="Calibri" panose="020F0502020204030204" pitchFamily="34" charset="0"/>
                <a:cs typeface="Arial" panose="020B0604020202020204" pitchFamily="34" charset="0"/>
              </a:rPr>
              <a:t>CANTIDAD DE HECTÁREAS DEGRADADAS EN LA REGIÓN APURIMAC</a:t>
            </a:r>
            <a:endParaRPr lang="es-PE" dirty="0"/>
          </a:p>
        </p:txBody>
      </p:sp>
      <p:sp>
        <p:nvSpPr>
          <p:cNvPr id="7" name="Rectángulo 6"/>
          <p:cNvSpPr/>
          <p:nvPr/>
        </p:nvSpPr>
        <p:spPr>
          <a:xfrm>
            <a:off x="2307377" y="266323"/>
            <a:ext cx="7940703" cy="369332"/>
          </a:xfrm>
          <a:prstGeom prst="rect">
            <a:avLst/>
          </a:prstGeom>
        </p:spPr>
        <p:txBody>
          <a:bodyPr wrap="square">
            <a:spAutoFit/>
          </a:bodyPr>
          <a:lstStyle/>
          <a:p>
            <a:pPr algn="ctr"/>
            <a:r>
              <a:rPr lang="es-PE" b="1" dirty="0">
                <a:latin typeface="Arial Narrow" panose="020B0606020202030204" pitchFamily="34" charset="0"/>
                <a:cs typeface="Arial" panose="020B0604020202020204" pitchFamily="34" charset="0"/>
              </a:rPr>
              <a:t>BRECHA REGIONAL</a:t>
            </a:r>
            <a:endParaRPr lang="es-PE" dirty="0"/>
          </a:p>
        </p:txBody>
      </p:sp>
    </p:spTree>
    <p:extLst>
      <p:ext uri="{BB962C8B-B14F-4D97-AF65-F5344CB8AC3E}">
        <p14:creationId xmlns:p14="http://schemas.microsoft.com/office/powerpoint/2010/main" val="499045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27602" y="0"/>
            <a:ext cx="12192000" cy="8619712"/>
          </a:xfrm>
          <a:prstGeom prst="rect">
            <a:avLst/>
          </a:prstGeom>
        </p:spPr>
      </p:pic>
      <p:pic>
        <p:nvPicPr>
          <p:cNvPr id="5" name="Imagen 4"/>
          <p:cNvPicPr>
            <a:picLocks noChangeAspect="1"/>
          </p:cNvPicPr>
          <p:nvPr/>
        </p:nvPicPr>
        <p:blipFill rotWithShape="1">
          <a:blip r:embed="rId3"/>
          <a:srcRect l="1163" t="1796" r="28648" b="22277"/>
          <a:stretch/>
        </p:blipFill>
        <p:spPr>
          <a:xfrm>
            <a:off x="9638949" y="5444456"/>
            <a:ext cx="2425448" cy="1342238"/>
          </a:xfrm>
          <a:prstGeom prst="rect">
            <a:avLst/>
          </a:prstGeom>
          <a:ln w="19050">
            <a:solidFill>
              <a:schemeClr val="tx1">
                <a:lumMod val="95000"/>
                <a:lumOff val="5000"/>
              </a:schemeClr>
            </a:solidFill>
          </a:ln>
        </p:spPr>
      </p:pic>
      <p:pic>
        <p:nvPicPr>
          <p:cNvPr id="8" name="Imagen 7"/>
          <p:cNvPicPr>
            <a:picLocks noChangeAspect="1"/>
          </p:cNvPicPr>
          <p:nvPr/>
        </p:nvPicPr>
        <p:blipFill>
          <a:blip r:embed="rId4"/>
          <a:stretch>
            <a:fillRect/>
          </a:stretch>
        </p:blipFill>
        <p:spPr>
          <a:xfrm>
            <a:off x="9554400" y="54302"/>
            <a:ext cx="2594545" cy="5335853"/>
          </a:xfrm>
          <a:prstGeom prst="rect">
            <a:avLst/>
          </a:prstGeom>
          <a:ln>
            <a:solidFill>
              <a:schemeClr val="tx1">
                <a:lumMod val="95000"/>
                <a:lumOff val="5000"/>
              </a:schemeClr>
            </a:solidFill>
          </a:ln>
        </p:spPr>
      </p:pic>
      <p:sp>
        <p:nvSpPr>
          <p:cNvPr id="9" name="CuadroTexto 8"/>
          <p:cNvSpPr txBox="1"/>
          <p:nvPr/>
        </p:nvSpPr>
        <p:spPr>
          <a:xfrm>
            <a:off x="3575957" y="702129"/>
            <a:ext cx="4310743" cy="369332"/>
          </a:xfrm>
          <a:prstGeom prst="rect">
            <a:avLst/>
          </a:prstGeom>
          <a:noFill/>
        </p:spPr>
        <p:txBody>
          <a:bodyPr wrap="square" rtlCol="0">
            <a:spAutoFit/>
          </a:bodyPr>
          <a:lstStyle/>
          <a:p>
            <a:pPr algn="ctr"/>
            <a:r>
              <a:rPr lang="es-PE" b="1" dirty="0"/>
              <a:t>AMBITO DE INTERVENCION</a:t>
            </a:r>
          </a:p>
        </p:txBody>
      </p:sp>
      <p:pic>
        <p:nvPicPr>
          <p:cNvPr id="2" name="Picture 2" descr="Iconos de computadora inicio botón firmar, inicio, firmar, en ...">
            <a:hlinkClick r:id="rId5" action="ppaction://hlinksldjump"/>
            <a:extLst>
              <a:ext uri="{FF2B5EF4-FFF2-40B4-BE49-F238E27FC236}">
                <a16:creationId xmlns:a16="http://schemas.microsoft.com/office/drawing/2014/main" id="{823FD927-3182-4AE7-8AF3-7171345DB8B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499527" y="534995"/>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4738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00928D-9FFC-4E8A-9ADE-10137435C547}"/>
              </a:ext>
            </a:extLst>
          </p:cNvPr>
          <p:cNvSpPr>
            <a:spLocks noGrp="1"/>
          </p:cNvSpPr>
          <p:nvPr>
            <p:ph type="title"/>
          </p:nvPr>
        </p:nvSpPr>
        <p:spPr/>
        <p:txBody>
          <a:bodyPr/>
          <a:lstStyle/>
          <a:p>
            <a:r>
              <a:rPr lang="es-ES" sz="3600" b="1" dirty="0">
                <a:solidFill>
                  <a:schemeClr val="accent1"/>
                </a:solidFill>
                <a:latin typeface="+mn-lt"/>
              </a:rPr>
              <a:t>Función Turismo</a:t>
            </a:r>
            <a:endParaRPr lang="es-PE" dirty="0"/>
          </a:p>
        </p:txBody>
      </p:sp>
      <p:sp>
        <p:nvSpPr>
          <p:cNvPr id="3" name="Marcador de contenido 2">
            <a:extLst>
              <a:ext uri="{FF2B5EF4-FFF2-40B4-BE49-F238E27FC236}">
                <a16:creationId xmlns:a16="http://schemas.microsoft.com/office/drawing/2014/main" id="{C16990E7-A1D8-497C-8C5A-3BCEDCED7D5D}"/>
              </a:ext>
            </a:extLst>
          </p:cNvPr>
          <p:cNvSpPr>
            <a:spLocks noGrp="1"/>
          </p:cNvSpPr>
          <p:nvPr>
            <p:ph idx="1"/>
          </p:nvPr>
        </p:nvSpPr>
        <p:spPr/>
        <p:txBody>
          <a:bodyPr/>
          <a:lstStyle/>
          <a:p>
            <a:endParaRPr lang="es-PE"/>
          </a:p>
        </p:txBody>
      </p:sp>
      <p:sp>
        <p:nvSpPr>
          <p:cNvPr id="4" name="Marcador de texto 3">
            <a:extLst>
              <a:ext uri="{FF2B5EF4-FFF2-40B4-BE49-F238E27FC236}">
                <a16:creationId xmlns:a16="http://schemas.microsoft.com/office/drawing/2014/main" id="{C9E7C3E0-321A-409D-A84E-F0A46236DF01}"/>
              </a:ext>
            </a:extLst>
          </p:cNvPr>
          <p:cNvSpPr>
            <a:spLocks noGrp="1"/>
          </p:cNvSpPr>
          <p:nvPr>
            <p:ph type="body" sz="half" idx="2"/>
          </p:nvPr>
        </p:nvSpPr>
        <p:spPr>
          <a:xfrm>
            <a:off x="457200" y="2926080"/>
            <a:ext cx="3200400" cy="646679"/>
          </a:xfrm>
        </p:spPr>
        <p:txBody>
          <a:bodyPr/>
          <a:lstStyle/>
          <a:p>
            <a:r>
              <a:rPr lang="es-ES" dirty="0"/>
              <a:t>02 </a:t>
            </a:r>
            <a:r>
              <a:rPr lang="es-PE" dirty="0"/>
              <a:t>Proyectos de Inversión en Proceso de Formulación </a:t>
            </a:r>
            <a:r>
              <a:rPr lang="es-ES" dirty="0"/>
              <a:t>(Concluidos)</a:t>
            </a:r>
            <a:r>
              <a:rPr lang="es-PE" dirty="0"/>
              <a:t>. </a:t>
            </a:r>
          </a:p>
        </p:txBody>
      </p:sp>
      <p:pic>
        <p:nvPicPr>
          <p:cNvPr id="20482" name="Picture 2" descr="Imagen relacionada">
            <a:extLst>
              <a:ext uri="{FF2B5EF4-FFF2-40B4-BE49-F238E27FC236}">
                <a16:creationId xmlns:a16="http://schemas.microsoft.com/office/drawing/2014/main" id="{8FA0C225-B893-4AC1-A737-6F39CBA492C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9672"/>
          <a:stretch/>
        </p:blipFill>
        <p:spPr bwMode="auto">
          <a:xfrm>
            <a:off x="4083834" y="0"/>
            <a:ext cx="8108165"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conos de computadora inicio botón firmar, inicio, firmar, en ...">
            <a:hlinkClick r:id="rId3" action="ppaction://hlinksldjump"/>
            <a:extLst>
              <a:ext uri="{FF2B5EF4-FFF2-40B4-BE49-F238E27FC236}">
                <a16:creationId xmlns:a16="http://schemas.microsoft.com/office/drawing/2014/main" id="{801C1F75-79E0-45A8-ADBC-6E77BC892B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3731" y="284534"/>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5516830"/>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7D29D1-BA6F-4C0F-B1F3-9D3EAD21242C}"/>
              </a:ext>
            </a:extLst>
          </p:cNvPr>
          <p:cNvSpPr>
            <a:spLocks noGrp="1"/>
          </p:cNvSpPr>
          <p:nvPr>
            <p:ph type="title"/>
          </p:nvPr>
        </p:nvSpPr>
        <p:spPr/>
        <p:txBody>
          <a:bodyPr>
            <a:normAutofit/>
          </a:bodyPr>
          <a:lstStyle/>
          <a:p>
            <a:r>
              <a:rPr lang="es-ES" sz="4400" b="1" dirty="0">
                <a:solidFill>
                  <a:srgbClr val="FFC000"/>
                </a:solidFill>
                <a:latin typeface="+mn-lt"/>
              </a:rPr>
              <a:t>Función Salud</a:t>
            </a:r>
            <a:endParaRPr lang="es-PE" sz="4400" dirty="0">
              <a:solidFill>
                <a:srgbClr val="FFC000"/>
              </a:solidFill>
            </a:endParaRPr>
          </a:p>
        </p:txBody>
      </p:sp>
      <p:sp>
        <p:nvSpPr>
          <p:cNvPr id="4" name="Marcador de texto 3">
            <a:extLst>
              <a:ext uri="{FF2B5EF4-FFF2-40B4-BE49-F238E27FC236}">
                <a16:creationId xmlns:a16="http://schemas.microsoft.com/office/drawing/2014/main" id="{0B4CA6D0-05C4-4912-B651-9BD6D3666FA7}"/>
              </a:ext>
            </a:extLst>
          </p:cNvPr>
          <p:cNvSpPr>
            <a:spLocks noGrp="1"/>
          </p:cNvSpPr>
          <p:nvPr>
            <p:ph type="body" sz="half" idx="2"/>
          </p:nvPr>
        </p:nvSpPr>
        <p:spPr>
          <a:xfrm>
            <a:off x="457200" y="2926080"/>
            <a:ext cx="3444240" cy="2286000"/>
          </a:xfrm>
        </p:spPr>
        <p:txBody>
          <a:bodyPr>
            <a:normAutofit/>
          </a:bodyPr>
          <a:lstStyle/>
          <a:p>
            <a:pPr marL="285750" indent="-285750">
              <a:buFont typeface="Arial" panose="020B0604020202020204" pitchFamily="34" charset="0"/>
              <a:buChar char="•"/>
            </a:pPr>
            <a:r>
              <a:rPr lang="es-ES" sz="1600" dirty="0">
                <a:solidFill>
                  <a:schemeClr val="bg2">
                    <a:lumMod val="90000"/>
                  </a:schemeClr>
                </a:solidFill>
              </a:rPr>
              <a:t>01 </a:t>
            </a:r>
            <a:r>
              <a:rPr lang="es-PE" sz="1600" dirty="0">
                <a:solidFill>
                  <a:schemeClr val="bg2">
                    <a:lumMod val="90000"/>
                  </a:schemeClr>
                </a:solidFill>
              </a:rPr>
              <a:t>Proyecto Estratégico </a:t>
            </a:r>
            <a:r>
              <a:rPr lang="es-PE" sz="1600" b="1" dirty="0">
                <a:solidFill>
                  <a:schemeClr val="bg2">
                    <a:lumMod val="90000"/>
                  </a:schemeClr>
                </a:solidFill>
              </a:rPr>
              <a:t>(R.M. 632-2012-MINSA)</a:t>
            </a:r>
            <a:r>
              <a:rPr lang="es-PE" sz="1600" dirty="0">
                <a:solidFill>
                  <a:schemeClr val="bg2">
                    <a:lumMod val="90000"/>
                  </a:schemeClr>
                </a:solidFill>
              </a:rPr>
              <a:t> Viable 2019.</a:t>
            </a:r>
          </a:p>
          <a:p>
            <a:pPr marL="285750" indent="-285750">
              <a:buFont typeface="Arial" panose="020B0604020202020204" pitchFamily="34" charset="0"/>
              <a:buChar char="•"/>
            </a:pPr>
            <a:r>
              <a:rPr lang="es-PE" sz="1600" dirty="0"/>
              <a:t>06 Proyectos en Formulación 2020.</a:t>
            </a:r>
            <a:endParaRPr lang="es-PE" sz="1300" dirty="0"/>
          </a:p>
          <a:p>
            <a:pPr marL="742950" lvl="1" indent="-285750">
              <a:buFont typeface="Arial" panose="020B0604020202020204" pitchFamily="34" charset="0"/>
              <a:buChar char="•"/>
            </a:pPr>
            <a:r>
              <a:rPr lang="es-PE" sz="1600" b="1" dirty="0">
                <a:solidFill>
                  <a:schemeClr val="bg2">
                    <a:lumMod val="90000"/>
                  </a:schemeClr>
                </a:solidFill>
              </a:rPr>
              <a:t>04 Estratégicos de Salud (R.M. 632-2012-MINSA).</a:t>
            </a:r>
          </a:p>
          <a:p>
            <a:pPr marL="742950" lvl="1" indent="-285750">
              <a:buFont typeface="Arial" panose="020B0604020202020204" pitchFamily="34" charset="0"/>
              <a:buChar char="•"/>
            </a:pPr>
            <a:r>
              <a:rPr lang="es-PE" sz="1600" dirty="0">
                <a:solidFill>
                  <a:schemeClr val="bg1"/>
                </a:solidFill>
              </a:rPr>
              <a:t>02 Territorial  (10 Puestos de Salud).</a:t>
            </a:r>
            <a:endParaRPr lang="es-PE" sz="1600" dirty="0"/>
          </a:p>
          <a:p>
            <a:endParaRPr lang="es-PE" sz="1600" dirty="0"/>
          </a:p>
        </p:txBody>
      </p:sp>
      <p:pic>
        <p:nvPicPr>
          <p:cNvPr id="6" name="Picture 2" descr="Iconos de computadora inicio botón firmar, inicio, firmar, en ...">
            <a:hlinkClick r:id="rId2" action="ppaction://hlinksldjump"/>
            <a:extLst>
              <a:ext uri="{FF2B5EF4-FFF2-40B4-BE49-F238E27FC236}">
                <a16:creationId xmlns:a16="http://schemas.microsoft.com/office/drawing/2014/main" id="{DF8FAFC4-65D4-4246-A0FC-61CAE7D038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4107" y="147373"/>
            <a:ext cx="446986" cy="446986"/>
          </a:xfrm>
          <a:prstGeom prst="rect">
            <a:avLst/>
          </a:prstGeom>
          <a:noFill/>
          <a:extLst>
            <a:ext uri="{909E8E84-426E-40DD-AFC4-6F175D3DCCD1}">
              <a14:hiddenFill xmlns:a14="http://schemas.microsoft.com/office/drawing/2010/main">
                <a:solidFill>
                  <a:srgbClr val="FFFFFF"/>
                </a:solidFill>
              </a14:hiddenFill>
            </a:ext>
          </a:extLst>
        </p:spPr>
      </p:pic>
      <p:pic>
        <p:nvPicPr>
          <p:cNvPr id="10" name="Marcador de contenido 9">
            <a:extLst>
              <a:ext uri="{FF2B5EF4-FFF2-40B4-BE49-F238E27FC236}">
                <a16:creationId xmlns:a16="http://schemas.microsoft.com/office/drawing/2014/main" id="{020D9787-7EDF-4CD4-A4EF-2C23417CB55D}"/>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421" b="3557"/>
          <a:stretch/>
        </p:blipFill>
        <p:spPr>
          <a:xfrm>
            <a:off x="4095345" y="1"/>
            <a:ext cx="8096656" cy="6858000"/>
          </a:xfrm>
        </p:spPr>
      </p:pic>
    </p:spTree>
    <p:extLst>
      <p:ext uri="{BB962C8B-B14F-4D97-AF65-F5344CB8AC3E}">
        <p14:creationId xmlns:p14="http://schemas.microsoft.com/office/powerpoint/2010/main" val="739403438"/>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3">
            <a:extLst>
              <a:ext uri="{FF2B5EF4-FFF2-40B4-BE49-F238E27FC236}">
                <a16:creationId xmlns:a16="http://schemas.microsoft.com/office/drawing/2014/main" id="{DC31C518-627B-49DA-978B-33ADE33B497B}"/>
              </a:ext>
            </a:extLst>
          </p:cNvPr>
          <p:cNvSpPr txBox="1">
            <a:spLocks/>
          </p:cNvSpPr>
          <p:nvPr/>
        </p:nvSpPr>
        <p:spPr>
          <a:xfrm>
            <a:off x="326333" y="311277"/>
            <a:ext cx="11351006"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800" b="1" dirty="0">
                <a:ln w="0"/>
                <a:solidFill>
                  <a:schemeClr val="accent6">
                    <a:lumMod val="75000"/>
                  </a:schemeClr>
                </a:solidFill>
                <a:latin typeface="+mn-lt"/>
              </a:rPr>
              <a:t>Proyectos de Inversión en Proceso de Formulación – </a:t>
            </a:r>
            <a:r>
              <a:rPr lang="es-MX" sz="2800" b="1" dirty="0">
                <a:ln w="0"/>
                <a:solidFill>
                  <a:schemeClr val="accent6">
                    <a:lumMod val="75000"/>
                  </a:schemeClr>
                </a:solidFill>
                <a:latin typeface="+mn-lt"/>
                <a:ea typeface="+mj-ea"/>
                <a:cs typeface="+mj-cs"/>
              </a:rPr>
              <a:t>2020</a:t>
            </a:r>
          </a:p>
        </p:txBody>
      </p:sp>
      <p:graphicFrame>
        <p:nvGraphicFramePr>
          <p:cNvPr id="5" name="Tabla 4">
            <a:extLst>
              <a:ext uri="{FF2B5EF4-FFF2-40B4-BE49-F238E27FC236}">
                <a16:creationId xmlns:a16="http://schemas.microsoft.com/office/drawing/2014/main" id="{917DFF7C-446E-4D80-8173-5F14D4D154CB}"/>
              </a:ext>
            </a:extLst>
          </p:cNvPr>
          <p:cNvGraphicFramePr>
            <a:graphicFrameLocks noGrp="1"/>
          </p:cNvGraphicFramePr>
          <p:nvPr>
            <p:extLst>
              <p:ext uri="{D42A27DB-BD31-4B8C-83A1-F6EECF244321}">
                <p14:modId xmlns:p14="http://schemas.microsoft.com/office/powerpoint/2010/main" val="1236941701"/>
              </p:ext>
            </p:extLst>
          </p:nvPr>
        </p:nvGraphicFramePr>
        <p:xfrm>
          <a:off x="347866" y="2266863"/>
          <a:ext cx="11329473" cy="3190236"/>
        </p:xfrm>
        <a:graphic>
          <a:graphicData uri="http://schemas.openxmlformats.org/drawingml/2006/table">
            <a:tbl>
              <a:tblPr>
                <a:tableStyleId>{22838BEF-8BB2-4498-84A7-C5851F593DF1}</a:tableStyleId>
              </a:tblPr>
              <a:tblGrid>
                <a:gridCol w="829990">
                  <a:extLst>
                    <a:ext uri="{9D8B030D-6E8A-4147-A177-3AD203B41FA5}">
                      <a16:colId xmlns:a16="http://schemas.microsoft.com/office/drawing/2014/main" val="3935348018"/>
                    </a:ext>
                  </a:extLst>
                </a:gridCol>
                <a:gridCol w="636235">
                  <a:extLst>
                    <a:ext uri="{9D8B030D-6E8A-4147-A177-3AD203B41FA5}">
                      <a16:colId xmlns:a16="http://schemas.microsoft.com/office/drawing/2014/main" val="594195062"/>
                    </a:ext>
                  </a:extLst>
                </a:gridCol>
                <a:gridCol w="3375671">
                  <a:extLst>
                    <a:ext uri="{9D8B030D-6E8A-4147-A177-3AD203B41FA5}">
                      <a16:colId xmlns:a16="http://schemas.microsoft.com/office/drawing/2014/main" val="2585390242"/>
                    </a:ext>
                  </a:extLst>
                </a:gridCol>
                <a:gridCol w="1410945">
                  <a:extLst>
                    <a:ext uri="{9D8B030D-6E8A-4147-A177-3AD203B41FA5}">
                      <a16:colId xmlns:a16="http://schemas.microsoft.com/office/drawing/2014/main" val="2208528637"/>
                    </a:ext>
                  </a:extLst>
                </a:gridCol>
                <a:gridCol w="1024459">
                  <a:extLst>
                    <a:ext uri="{9D8B030D-6E8A-4147-A177-3AD203B41FA5}">
                      <a16:colId xmlns:a16="http://schemas.microsoft.com/office/drawing/2014/main" val="3827666896"/>
                    </a:ext>
                  </a:extLst>
                </a:gridCol>
                <a:gridCol w="1234391">
                  <a:extLst>
                    <a:ext uri="{9D8B030D-6E8A-4147-A177-3AD203B41FA5}">
                      <a16:colId xmlns:a16="http://schemas.microsoft.com/office/drawing/2014/main" val="2702131160"/>
                    </a:ext>
                  </a:extLst>
                </a:gridCol>
                <a:gridCol w="2817782">
                  <a:extLst>
                    <a:ext uri="{9D8B030D-6E8A-4147-A177-3AD203B41FA5}">
                      <a16:colId xmlns:a16="http://schemas.microsoft.com/office/drawing/2014/main" val="2022521297"/>
                    </a:ext>
                  </a:extLst>
                </a:gridCol>
              </a:tblGrid>
              <a:tr h="300542">
                <a:tc>
                  <a:txBody>
                    <a:bodyPr/>
                    <a:lstStyle/>
                    <a:p>
                      <a:pPr algn="ctr" rtl="0" fontAlgn="ctr"/>
                      <a:r>
                        <a:rPr lang="es-PE" sz="1600" b="1" u="none" strike="noStrike" dirty="0" err="1">
                          <a:solidFill>
                            <a:schemeClr val="bg1"/>
                          </a:solidFill>
                          <a:effectLst/>
                        </a:rPr>
                        <a:t>N°</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CUI / IDEA</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NOMBRE DEL PROYECTO DE INVERSIÓN</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MONTO DE INVERSIÓN S/</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Estado Situacional</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ALCANCE</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600" b="1" u="none" strike="noStrike" dirty="0">
                          <a:solidFill>
                            <a:schemeClr val="bg1"/>
                          </a:solidFill>
                          <a:effectLst/>
                        </a:rPr>
                        <a:t>OBSERVACIONES</a:t>
                      </a:r>
                      <a:endParaRPr lang="es-PE" sz="16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extLst>
                  <a:ext uri="{0D108BD9-81ED-4DB2-BD59-A6C34878D82A}">
                    <a16:rowId xmlns:a16="http://schemas.microsoft.com/office/drawing/2014/main" val="3320407961"/>
                  </a:ext>
                </a:extLst>
              </a:tr>
              <a:tr h="595620">
                <a:tc>
                  <a:txBody>
                    <a:bodyPr/>
                    <a:lstStyle/>
                    <a:p>
                      <a:pPr algn="ctr" fontAlgn="ctr"/>
                      <a:r>
                        <a:rPr lang="es-PE" sz="1600" u="none" strike="noStrike" dirty="0">
                          <a:effectLst/>
                        </a:rPr>
                        <a:t>10</a:t>
                      </a:r>
                      <a:endParaRPr lang="es-PE" sz="1600" b="0" i="0" u="none" strike="noStrike" dirty="0">
                        <a:solidFill>
                          <a:srgbClr val="000000"/>
                        </a:solidFill>
                        <a:effectLst/>
                        <a:latin typeface="Arial Narrow" panose="020B0606020202030204" pitchFamily="34" charset="0"/>
                      </a:endParaRPr>
                    </a:p>
                  </a:txBody>
                  <a:tcPr marL="6772" marR="6772" marT="6772" marB="0" anchor="ctr">
                    <a:solidFill>
                      <a:schemeClr val="bg1"/>
                    </a:solidFill>
                  </a:tcPr>
                </a:tc>
                <a:tc>
                  <a:txBody>
                    <a:bodyPr/>
                    <a:lstStyle/>
                    <a:p>
                      <a:pPr algn="ctr" rtl="0" fontAlgn="ctr"/>
                      <a:r>
                        <a:rPr lang="es-PE" sz="1600" u="none" strike="noStrike" dirty="0">
                          <a:effectLst/>
                        </a:rPr>
                        <a:t>49488</a:t>
                      </a:r>
                    </a:p>
                    <a:p>
                      <a:pPr algn="ctr" rtl="0" fontAlgn="ctr"/>
                      <a:r>
                        <a:rPr lang="es-PE" sz="1600" b="0" i="0" u="none" strike="noStrike" dirty="0">
                          <a:solidFill>
                            <a:srgbClr val="000000"/>
                          </a:solidFill>
                          <a:effectLst/>
                          <a:latin typeface="Arial Narrow" panose="020B0606020202030204" pitchFamily="34" charset="0"/>
                        </a:rPr>
                        <a:t>idea</a:t>
                      </a:r>
                    </a:p>
                  </a:txBody>
                  <a:tcPr marL="6772" marR="6772" marT="6772" marB="0" anchor="ctr">
                    <a:solidFill>
                      <a:schemeClr val="bg1"/>
                    </a:solidFill>
                  </a:tcPr>
                </a:tc>
                <a:tc>
                  <a:txBody>
                    <a:bodyPr/>
                    <a:lstStyle/>
                    <a:p>
                      <a:pPr marL="93663" indent="0" algn="l" fontAlgn="ctr"/>
                      <a:r>
                        <a:rPr lang="es-PE" sz="1600" u="none" strike="noStrike" dirty="0">
                          <a:effectLst/>
                        </a:rPr>
                        <a:t>"Mejoramiento y creación de servicios turísticos públicos en el cañón del Apurímac, distritos de Curahuasi, san pedro de Cachora, Huanipaca, Tamburco y Abancay - región Apurímac” </a:t>
                      </a:r>
                      <a:endParaRPr lang="es-PE" sz="1600" b="0" i="0" u="none" strike="noStrike" dirty="0">
                        <a:solidFill>
                          <a:srgbClr val="000000"/>
                        </a:solidFill>
                        <a:effectLst/>
                        <a:latin typeface="Arial Narrow" panose="020B0606020202030204" pitchFamily="34" charset="0"/>
                      </a:endParaRPr>
                    </a:p>
                  </a:txBody>
                  <a:tcPr marL="6772" marR="6772" marT="6772" marB="0" anchor="ctr">
                    <a:solidFill>
                      <a:schemeClr val="bg1"/>
                    </a:solidFill>
                  </a:tcPr>
                </a:tc>
                <a:tc>
                  <a:txBody>
                    <a:bodyPr/>
                    <a:lstStyle/>
                    <a:p>
                      <a:pPr marL="0" indent="0" algn="r" rtl="0" fontAlgn="ctr">
                        <a:tabLst>
                          <a:tab pos="1162050" algn="l"/>
                        </a:tabLst>
                      </a:pPr>
                      <a:r>
                        <a:rPr lang="es-PE" sz="1600" u="none" strike="noStrike" dirty="0">
                          <a:effectLst/>
                        </a:rPr>
                        <a:t>50,000,000.00</a:t>
                      </a:r>
                      <a:endParaRPr lang="es-PE" sz="1600" b="0" i="0" u="none" strike="noStrike" dirty="0">
                        <a:solidFill>
                          <a:srgbClr val="000000"/>
                        </a:solidFill>
                        <a:effectLst/>
                        <a:latin typeface="Arial Narrow" panose="020B0606020202030204" pitchFamily="34" charset="0"/>
                      </a:endParaRPr>
                    </a:p>
                  </a:txBody>
                  <a:tcPr marL="6772" marR="6772" marT="6772" marB="0" anchor="ctr">
                    <a:solidFill>
                      <a:schemeClr val="bg1"/>
                    </a:solidFill>
                  </a:tcPr>
                </a:tc>
                <a:tc>
                  <a:txBody>
                    <a:bodyPr/>
                    <a:lstStyle/>
                    <a:p>
                      <a:pPr algn="ctr" rtl="0" fontAlgn="ctr"/>
                      <a:r>
                        <a:rPr lang="es-PE" sz="1600" b="0" i="0" u="none" strike="noStrike" dirty="0">
                          <a:solidFill>
                            <a:srgbClr val="000000"/>
                          </a:solidFill>
                          <a:effectLst/>
                          <a:latin typeface="Arial Narrow" panose="020B0606020202030204" pitchFamily="34" charset="0"/>
                        </a:rPr>
                        <a:t>Concluido</a:t>
                      </a:r>
                    </a:p>
                  </a:txBody>
                  <a:tcPr marL="6772" marR="6772" marT="6772" marB="0" anchor="ctr">
                    <a:solidFill>
                      <a:schemeClr val="bg1"/>
                    </a:solidFill>
                  </a:tcPr>
                </a:tc>
                <a:tc>
                  <a:txBody>
                    <a:bodyPr/>
                    <a:lstStyle/>
                    <a:p>
                      <a:pPr marL="185738" indent="-92075" algn="l" rtl="0" fontAlgn="ctr">
                        <a:buFont typeface="Arial" panose="020B0604020202020204" pitchFamily="34" charset="0"/>
                        <a:buChar char="•"/>
                      </a:pPr>
                      <a:r>
                        <a:rPr lang="es-PE" sz="1600" u="none" strike="noStrike" dirty="0">
                          <a:effectLst/>
                        </a:rPr>
                        <a:t>05 distritos</a:t>
                      </a:r>
                      <a:endParaRPr lang="es-PE" sz="1600" b="0" i="0" u="none" strike="noStrike" dirty="0">
                        <a:solidFill>
                          <a:srgbClr val="000000"/>
                        </a:solidFill>
                        <a:effectLst/>
                        <a:latin typeface="Arial Narrow" panose="020B0606020202030204" pitchFamily="34" charset="0"/>
                      </a:endParaRPr>
                    </a:p>
                  </a:txBody>
                  <a:tcPr marL="6772" marR="6772" marT="6772" marB="0" anchor="ctr">
                    <a:solidFill>
                      <a:schemeClr val="bg1"/>
                    </a:solidFill>
                  </a:tcPr>
                </a:tc>
                <a:tc>
                  <a:txBody>
                    <a:bodyPr/>
                    <a:lstStyle/>
                    <a:p>
                      <a:pPr marL="171450" indent="-171450" algn="l" fontAlgn="ctr">
                        <a:buFont typeface="Arial" panose="020B0604020202020204" pitchFamily="34" charset="0"/>
                        <a:buChar char="•"/>
                      </a:pPr>
                      <a:r>
                        <a:rPr lang="es-PE" sz="1600" b="0" i="0" u="none" strike="noStrike" dirty="0">
                          <a:solidFill>
                            <a:srgbClr val="000000"/>
                          </a:solidFill>
                          <a:effectLst/>
                          <a:latin typeface="Arial Narrow" panose="020B0606020202030204" pitchFamily="34" charset="0"/>
                        </a:rPr>
                        <a:t>En proceso de registro, aprobación y viabilidad.</a:t>
                      </a:r>
                    </a:p>
                  </a:txBody>
                  <a:tcPr marL="6772" marR="6772" marT="6772" marB="0" anchor="ctr">
                    <a:solidFill>
                      <a:schemeClr val="bg1"/>
                    </a:solidFill>
                  </a:tcPr>
                </a:tc>
                <a:extLst>
                  <a:ext uri="{0D108BD9-81ED-4DB2-BD59-A6C34878D82A}">
                    <a16:rowId xmlns:a16="http://schemas.microsoft.com/office/drawing/2014/main" val="557894352"/>
                  </a:ext>
                </a:extLst>
              </a:tr>
              <a:tr h="448081">
                <a:tc>
                  <a:txBody>
                    <a:bodyPr/>
                    <a:lstStyle/>
                    <a:p>
                      <a:pPr algn="ctr" fontAlgn="ctr"/>
                      <a:r>
                        <a:rPr lang="es-PE" sz="1600" u="none" strike="noStrike" dirty="0">
                          <a:effectLst/>
                        </a:rPr>
                        <a:t>11</a:t>
                      </a:r>
                      <a:endParaRPr lang="es-PE" sz="1600" b="0" i="0" u="none" strike="noStrike" dirty="0">
                        <a:solidFill>
                          <a:srgbClr val="000000"/>
                        </a:solidFill>
                        <a:effectLst/>
                        <a:latin typeface="Arial Narrow" panose="020B0606020202030204" pitchFamily="34" charset="0"/>
                      </a:endParaRPr>
                    </a:p>
                  </a:txBody>
                  <a:tcPr marL="6772" marR="6772" marT="6772" marB="0" anchor="ctr">
                    <a:solidFill>
                      <a:schemeClr val="bg1"/>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s-PE" sz="1600" u="none" strike="noStrike" dirty="0">
                          <a:effectLst/>
                        </a:rPr>
                        <a:t>75659</a:t>
                      </a:r>
                      <a:endParaRPr lang="es-PE" sz="1600" b="0" i="0" u="none" strike="noStrike" dirty="0">
                        <a:solidFill>
                          <a:srgbClr val="000000"/>
                        </a:solidFill>
                        <a:effectLst/>
                        <a:latin typeface="Arial Narrow" panose="020B0606020202030204" pitchFamily="34" charset="0"/>
                      </a:endParaRPr>
                    </a:p>
                    <a:p>
                      <a:pPr algn="ctr" rtl="0" fontAlgn="ctr"/>
                      <a:r>
                        <a:rPr lang="es-PE" sz="1600" u="none" strike="noStrike" dirty="0">
                          <a:effectLst/>
                        </a:rPr>
                        <a:t>Idea</a:t>
                      </a:r>
                      <a:endParaRPr lang="es-PE" sz="1600" b="0" i="0" u="none" strike="noStrike" dirty="0">
                        <a:solidFill>
                          <a:srgbClr val="000000"/>
                        </a:solidFill>
                        <a:effectLst/>
                        <a:latin typeface="Arial Narrow" panose="020B0606020202030204" pitchFamily="34" charset="0"/>
                      </a:endParaRPr>
                    </a:p>
                  </a:txBody>
                  <a:tcPr marL="6772" marR="6772" marT="6772" marB="0" anchor="ctr">
                    <a:solidFill>
                      <a:schemeClr val="bg1"/>
                    </a:solidFill>
                  </a:tcPr>
                </a:tc>
                <a:tc>
                  <a:txBody>
                    <a:bodyPr/>
                    <a:lstStyle/>
                    <a:p>
                      <a:pPr marL="93663" indent="0" algn="l" fontAlgn="ctr"/>
                      <a:r>
                        <a:rPr lang="es-PE" sz="1600" u="none" strike="noStrike" dirty="0">
                          <a:effectLst/>
                        </a:rPr>
                        <a:t>“Mejoramiento de los servicios turísticos en el conjunto arqueológico de Saywite, distrito de Curahuasi, provincia de Abancay, región Apurímac” </a:t>
                      </a:r>
                      <a:endParaRPr lang="es-PE" sz="1600" b="0" i="0" u="none" strike="noStrike" dirty="0">
                        <a:solidFill>
                          <a:srgbClr val="000000"/>
                        </a:solidFill>
                        <a:effectLst/>
                        <a:latin typeface="Arial Narrow" panose="020B0606020202030204" pitchFamily="34" charset="0"/>
                      </a:endParaRPr>
                    </a:p>
                  </a:txBody>
                  <a:tcPr marL="6772" marR="6772" marT="6772" marB="0" anchor="ctr">
                    <a:solidFill>
                      <a:schemeClr val="bg1"/>
                    </a:solidFill>
                  </a:tcPr>
                </a:tc>
                <a:tc>
                  <a:txBody>
                    <a:bodyPr/>
                    <a:lstStyle/>
                    <a:p>
                      <a:pPr algn="r" rtl="0" fontAlgn="ctr"/>
                      <a:r>
                        <a:rPr lang="es-PE" sz="1600" u="none" strike="noStrike" dirty="0">
                          <a:effectLst/>
                        </a:rPr>
                        <a:t>2,800,000.00</a:t>
                      </a:r>
                      <a:endParaRPr lang="es-PE" sz="1600" b="0" i="0" u="none" strike="noStrike" dirty="0">
                        <a:solidFill>
                          <a:srgbClr val="000000"/>
                        </a:solidFill>
                        <a:effectLst/>
                        <a:latin typeface="Arial Narrow" panose="020B0606020202030204" pitchFamily="34" charset="0"/>
                      </a:endParaRPr>
                    </a:p>
                  </a:txBody>
                  <a:tcPr marL="6772" marR="6772" marT="6772" marB="0" anchor="ctr">
                    <a:solidFill>
                      <a:schemeClr val="bg1"/>
                    </a:solidFill>
                  </a:tcPr>
                </a:tc>
                <a:tc>
                  <a:txBody>
                    <a:bodyPr/>
                    <a:lstStyle/>
                    <a:p>
                      <a:pPr algn="ctr" rtl="0" fontAlgn="ctr"/>
                      <a:r>
                        <a:rPr lang="es-PE" sz="1600" b="0" i="0" u="none" strike="noStrike" dirty="0">
                          <a:solidFill>
                            <a:srgbClr val="000000"/>
                          </a:solidFill>
                          <a:effectLst/>
                          <a:latin typeface="Arial Narrow" panose="020B0606020202030204" pitchFamily="34" charset="0"/>
                        </a:rPr>
                        <a:t>Concluido</a:t>
                      </a:r>
                    </a:p>
                  </a:txBody>
                  <a:tcPr marL="6772" marR="6772" marT="6772" marB="0" anchor="ctr">
                    <a:solidFill>
                      <a:schemeClr val="bg1"/>
                    </a:solidFill>
                  </a:tcPr>
                </a:tc>
                <a:tc>
                  <a:txBody>
                    <a:bodyPr/>
                    <a:lstStyle/>
                    <a:p>
                      <a:pPr marL="185738" indent="-92075" algn="l" defTabSz="914400" rtl="0" eaLnBrk="1" fontAlgn="ctr" latinLnBrk="0" hangingPunct="1">
                        <a:buFont typeface="Arial" panose="020B0604020202020204" pitchFamily="34" charset="0"/>
                        <a:buChar char="•"/>
                      </a:pPr>
                      <a:r>
                        <a:rPr lang="es-PE" sz="1600" u="none" strike="noStrike" kern="1200" dirty="0">
                          <a:solidFill>
                            <a:schemeClr val="dk1"/>
                          </a:solidFill>
                          <a:effectLst/>
                          <a:latin typeface="+mn-lt"/>
                          <a:ea typeface="+mn-ea"/>
                          <a:cs typeface="+mn-cs"/>
                        </a:rPr>
                        <a:t>01 distrito</a:t>
                      </a:r>
                    </a:p>
                  </a:txBody>
                  <a:tcPr marL="6772" marR="6772" marT="6772" marB="0" anchor="ctr">
                    <a:solidFill>
                      <a:schemeClr val="bg1"/>
                    </a:solidFill>
                  </a:tcPr>
                </a:tc>
                <a:tc>
                  <a:txBody>
                    <a:bodyPr/>
                    <a:lstStyle/>
                    <a:p>
                      <a:pPr marL="171450" marR="0" lvl="0" indent="-1714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lang="es-PE" sz="1600" b="0" i="0" u="none" strike="noStrike" dirty="0">
                          <a:solidFill>
                            <a:srgbClr val="000000"/>
                          </a:solidFill>
                          <a:effectLst/>
                          <a:latin typeface="Arial Narrow" panose="020B0606020202030204" pitchFamily="34" charset="0"/>
                        </a:rPr>
                        <a:t>Proceso de registro, aprobación y viabilidad pendiente de formalización de donación de terreno.</a:t>
                      </a:r>
                    </a:p>
                  </a:txBody>
                  <a:tcPr marL="6772" marR="6772" marT="6772" marB="0" anchor="ctr">
                    <a:solidFill>
                      <a:schemeClr val="bg1"/>
                    </a:solidFill>
                  </a:tcPr>
                </a:tc>
                <a:extLst>
                  <a:ext uri="{0D108BD9-81ED-4DB2-BD59-A6C34878D82A}">
                    <a16:rowId xmlns:a16="http://schemas.microsoft.com/office/drawing/2014/main" val="4267081164"/>
                  </a:ext>
                </a:extLst>
              </a:tr>
            </a:tbl>
          </a:graphicData>
        </a:graphic>
      </p:graphicFrame>
      <p:sp>
        <p:nvSpPr>
          <p:cNvPr id="2" name="Google Shape;95;p13">
            <a:extLst>
              <a:ext uri="{FF2B5EF4-FFF2-40B4-BE49-F238E27FC236}">
                <a16:creationId xmlns:a16="http://schemas.microsoft.com/office/drawing/2014/main" id="{FE238AB2-6E8E-465D-8FC4-44CF13696221}"/>
              </a:ext>
            </a:extLst>
          </p:cNvPr>
          <p:cNvSpPr txBox="1">
            <a:spLocks/>
          </p:cNvSpPr>
          <p:nvPr/>
        </p:nvSpPr>
        <p:spPr>
          <a:xfrm>
            <a:off x="4175151" y="837218"/>
            <a:ext cx="3841697"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3200" b="1" dirty="0">
                <a:ln w="0"/>
                <a:solidFill>
                  <a:schemeClr val="accent1"/>
                </a:solidFill>
                <a:effectLst>
                  <a:outerShdw blurRad="38100" dist="25400" dir="5400000" algn="ctr" rotWithShape="0">
                    <a:srgbClr val="6E747A">
                      <a:alpha val="43000"/>
                    </a:srgbClr>
                  </a:outerShdw>
                </a:effectLst>
                <a:latin typeface="Arial Black" panose="020B0A04020102020204" pitchFamily="34" charset="0"/>
                <a:ea typeface="+mj-ea"/>
                <a:cs typeface="+mj-cs"/>
              </a:rPr>
              <a:t>Función Turismo</a:t>
            </a:r>
          </a:p>
        </p:txBody>
      </p:sp>
      <p:pic>
        <p:nvPicPr>
          <p:cNvPr id="6" name="Picture 2" descr="Iconos de computadora inicio botón firmar, inicio, firmar, en ...">
            <a:hlinkClick r:id="rId3" action="ppaction://hlinksldjump"/>
            <a:extLst>
              <a:ext uri="{FF2B5EF4-FFF2-40B4-BE49-F238E27FC236}">
                <a16:creationId xmlns:a16="http://schemas.microsoft.com/office/drawing/2014/main" id="{E960BF2E-0CCD-4AE3-A631-3B954F5050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527" y="534995"/>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002726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3">
            <a:extLst>
              <a:ext uri="{FF2B5EF4-FFF2-40B4-BE49-F238E27FC236}">
                <a16:creationId xmlns:a16="http://schemas.microsoft.com/office/drawing/2014/main" id="{DC31C518-627B-49DA-978B-33ADE33B497B}"/>
              </a:ext>
            </a:extLst>
          </p:cNvPr>
          <p:cNvSpPr txBox="1">
            <a:spLocks/>
          </p:cNvSpPr>
          <p:nvPr/>
        </p:nvSpPr>
        <p:spPr>
          <a:xfrm>
            <a:off x="326333" y="311277"/>
            <a:ext cx="11351006"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800" b="1" dirty="0">
                <a:ln w="0"/>
                <a:solidFill>
                  <a:schemeClr val="accent6">
                    <a:lumMod val="75000"/>
                  </a:schemeClr>
                </a:solidFill>
                <a:latin typeface="+mn-lt"/>
              </a:rPr>
              <a:t>Proyectos de Inversión en Proceso de Formulación – </a:t>
            </a:r>
            <a:r>
              <a:rPr lang="es-MX" sz="2800" b="1" dirty="0">
                <a:ln w="0"/>
                <a:solidFill>
                  <a:schemeClr val="accent6">
                    <a:lumMod val="75000"/>
                  </a:schemeClr>
                </a:solidFill>
                <a:latin typeface="+mn-lt"/>
                <a:ea typeface="+mj-ea"/>
                <a:cs typeface="+mj-cs"/>
              </a:rPr>
              <a:t>2020</a:t>
            </a:r>
          </a:p>
        </p:txBody>
      </p:sp>
      <p:sp>
        <p:nvSpPr>
          <p:cNvPr id="2" name="Google Shape;95;p13">
            <a:extLst>
              <a:ext uri="{FF2B5EF4-FFF2-40B4-BE49-F238E27FC236}">
                <a16:creationId xmlns:a16="http://schemas.microsoft.com/office/drawing/2014/main" id="{FE238AB2-6E8E-465D-8FC4-44CF13696221}"/>
              </a:ext>
            </a:extLst>
          </p:cNvPr>
          <p:cNvSpPr txBox="1">
            <a:spLocks/>
          </p:cNvSpPr>
          <p:nvPr/>
        </p:nvSpPr>
        <p:spPr>
          <a:xfrm>
            <a:off x="4175151" y="837218"/>
            <a:ext cx="3841697"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3200" b="1" dirty="0">
                <a:ln w="0"/>
                <a:solidFill>
                  <a:schemeClr val="accent1"/>
                </a:solidFill>
                <a:effectLst>
                  <a:outerShdw blurRad="38100" dist="25400" dir="5400000" algn="ctr" rotWithShape="0">
                    <a:srgbClr val="6E747A">
                      <a:alpha val="43000"/>
                    </a:srgbClr>
                  </a:outerShdw>
                </a:effectLst>
                <a:latin typeface="Arial Black" panose="020B0A04020102020204" pitchFamily="34" charset="0"/>
                <a:ea typeface="+mj-ea"/>
                <a:cs typeface="+mj-cs"/>
              </a:rPr>
              <a:t>Función Turismo</a:t>
            </a:r>
          </a:p>
        </p:txBody>
      </p:sp>
      <p:pic>
        <p:nvPicPr>
          <p:cNvPr id="6" name="Picture 2" descr="Iconos de computadora inicio botón firmar, inicio, firmar, en ...">
            <a:hlinkClick r:id="rId3" action="ppaction://hlinksldjump"/>
            <a:extLst>
              <a:ext uri="{FF2B5EF4-FFF2-40B4-BE49-F238E27FC236}">
                <a16:creationId xmlns:a16="http://schemas.microsoft.com/office/drawing/2014/main" id="{E960BF2E-0CCD-4AE3-A631-3B954F5050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527" y="534995"/>
            <a:ext cx="446986" cy="44698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a 2">
            <a:extLst>
              <a:ext uri="{FF2B5EF4-FFF2-40B4-BE49-F238E27FC236}">
                <a16:creationId xmlns:a16="http://schemas.microsoft.com/office/drawing/2014/main" id="{9A62AA4F-5B38-4CC1-9E6A-048AB0E5CF42}"/>
              </a:ext>
            </a:extLst>
          </p:cNvPr>
          <p:cNvGraphicFramePr>
            <a:graphicFrameLocks noGrp="1"/>
          </p:cNvGraphicFramePr>
          <p:nvPr>
            <p:extLst>
              <p:ext uri="{D42A27DB-BD31-4B8C-83A1-F6EECF244321}">
                <p14:modId xmlns:p14="http://schemas.microsoft.com/office/powerpoint/2010/main" val="1397206946"/>
              </p:ext>
            </p:extLst>
          </p:nvPr>
        </p:nvGraphicFramePr>
        <p:xfrm>
          <a:off x="720465" y="2260708"/>
          <a:ext cx="10562742" cy="1168292"/>
        </p:xfrm>
        <a:graphic>
          <a:graphicData uri="http://schemas.openxmlformats.org/drawingml/2006/table">
            <a:tbl>
              <a:tblPr/>
              <a:tblGrid>
                <a:gridCol w="861677">
                  <a:extLst>
                    <a:ext uri="{9D8B030D-6E8A-4147-A177-3AD203B41FA5}">
                      <a16:colId xmlns:a16="http://schemas.microsoft.com/office/drawing/2014/main" val="492273078"/>
                    </a:ext>
                  </a:extLst>
                </a:gridCol>
                <a:gridCol w="1109411">
                  <a:extLst>
                    <a:ext uri="{9D8B030D-6E8A-4147-A177-3AD203B41FA5}">
                      <a16:colId xmlns:a16="http://schemas.microsoft.com/office/drawing/2014/main" val="4129395746"/>
                    </a:ext>
                  </a:extLst>
                </a:gridCol>
                <a:gridCol w="2987152">
                  <a:extLst>
                    <a:ext uri="{9D8B030D-6E8A-4147-A177-3AD203B41FA5}">
                      <a16:colId xmlns:a16="http://schemas.microsoft.com/office/drawing/2014/main" val="3401359816"/>
                    </a:ext>
                  </a:extLst>
                </a:gridCol>
                <a:gridCol w="1109411">
                  <a:extLst>
                    <a:ext uri="{9D8B030D-6E8A-4147-A177-3AD203B41FA5}">
                      <a16:colId xmlns:a16="http://schemas.microsoft.com/office/drawing/2014/main" val="1145883863"/>
                    </a:ext>
                  </a:extLst>
                </a:gridCol>
                <a:gridCol w="962208">
                  <a:extLst>
                    <a:ext uri="{9D8B030D-6E8A-4147-A177-3AD203B41FA5}">
                      <a16:colId xmlns:a16="http://schemas.microsoft.com/office/drawing/2014/main" val="3286233602"/>
                    </a:ext>
                  </a:extLst>
                </a:gridCol>
                <a:gridCol w="1349963">
                  <a:extLst>
                    <a:ext uri="{9D8B030D-6E8A-4147-A177-3AD203B41FA5}">
                      <a16:colId xmlns:a16="http://schemas.microsoft.com/office/drawing/2014/main" val="2271948457"/>
                    </a:ext>
                  </a:extLst>
                </a:gridCol>
                <a:gridCol w="2182920">
                  <a:extLst>
                    <a:ext uri="{9D8B030D-6E8A-4147-A177-3AD203B41FA5}">
                      <a16:colId xmlns:a16="http://schemas.microsoft.com/office/drawing/2014/main" val="814366412"/>
                    </a:ext>
                  </a:extLst>
                </a:gridCol>
              </a:tblGrid>
              <a:tr h="332120">
                <a:tc>
                  <a:txBody>
                    <a:bodyPr/>
                    <a:lstStyle/>
                    <a:p>
                      <a:pPr algn="ctr" rtl="0" fontAlgn="ctr"/>
                      <a:r>
                        <a:rPr lang="es-PE" sz="1100" b="1" u="none" strike="noStrike" dirty="0" err="1">
                          <a:effectLst/>
                        </a:rPr>
                        <a:t>N°</a:t>
                      </a:r>
                      <a:endParaRPr lang="es-PE" sz="1100" b="1"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dirty="0">
                          <a:effectLst/>
                        </a:rPr>
                        <a:t>CUI</a:t>
                      </a:r>
                      <a:endParaRPr lang="es-PE" sz="1100" b="1"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a:effectLst/>
                        </a:rPr>
                        <a:t>NOMBRE DEL PROYECTO DE INVERSIÓN</a:t>
                      </a:r>
                      <a:endParaRPr lang="es-PE" sz="1100" b="1" i="0" u="none" strike="noStrike">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dirty="0">
                          <a:effectLst/>
                        </a:rPr>
                        <a:t>MONTO DE INVERSIÓN (s/.)</a:t>
                      </a:r>
                      <a:endParaRPr lang="es-PE" sz="1100" b="1"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a:effectLst/>
                        </a:rPr>
                        <a:t>ESTADO SITUACIONAL</a:t>
                      </a:r>
                      <a:endParaRPr lang="es-PE" sz="1100" b="1" i="0" u="none" strike="noStrike">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a:effectLst/>
                        </a:rPr>
                        <a:t>ALCANCE</a:t>
                      </a:r>
                      <a:endParaRPr lang="es-PE" sz="1100" b="1" i="0" u="none" strike="noStrike">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1" u="none" strike="noStrike" dirty="0">
                          <a:effectLst/>
                        </a:rPr>
                        <a:t>OBSERVACIONES</a:t>
                      </a:r>
                      <a:endParaRPr lang="es-PE" sz="1100" b="1" i="0" u="none" strike="noStrike" dirty="0">
                        <a:solidFill>
                          <a:srgbClr val="000000"/>
                        </a:solidFill>
                        <a:effectLst/>
                        <a:latin typeface="Arial Narrow" panose="020B0606020202030204" pitchFamily="34" charset="0"/>
                      </a:endParaRPr>
                    </a:p>
                  </a:txBody>
                  <a:tcPr marL="7000" marR="7000" marT="7000" marB="0" anchor="ctr"/>
                </a:tc>
                <a:extLst>
                  <a:ext uri="{0D108BD9-81ED-4DB2-BD59-A6C34878D82A}">
                    <a16:rowId xmlns:a16="http://schemas.microsoft.com/office/drawing/2014/main" val="809472729"/>
                  </a:ext>
                </a:extLst>
              </a:tr>
              <a:tr h="826012">
                <a:tc>
                  <a:txBody>
                    <a:bodyPr/>
                    <a:lstStyle/>
                    <a:p>
                      <a:pPr algn="ctr" fontAlgn="ctr"/>
                      <a:r>
                        <a:rPr lang="es-PE" sz="1100" u="none" strike="noStrike">
                          <a:effectLst/>
                        </a:rPr>
                        <a:t>6</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2469927</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just" fontAlgn="ctr"/>
                      <a:r>
                        <a:rPr lang="es-PE" sz="1100" u="none" strike="noStrike" dirty="0">
                          <a:effectLst/>
                        </a:rPr>
                        <a:t>MEJORAMIENTO SERVICIO PARA LA PRODUCTIVIDAD Y LA COMPETITIVIDAD DE LOS ARTESANOS DE LA LINEA ARTESANAL TEXTIL 7 PROVINCIAS DEL DEPARTAMENTO DE APURIMAC</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r" rtl="0" fontAlgn="ctr"/>
                      <a:r>
                        <a:rPr lang="es-PE" sz="1100" u="none" strike="noStrike" dirty="0">
                          <a:effectLst/>
                        </a:rPr>
                        <a:t>2,966,681.12</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dirty="0">
                          <a:effectLst/>
                        </a:rPr>
                        <a:t>VIABLE</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l" rtl="0" fontAlgn="ctr"/>
                      <a:r>
                        <a:rPr lang="es-PE" sz="1100" u="none" strike="noStrike" dirty="0">
                          <a:effectLst/>
                        </a:rPr>
                        <a:t>07 PROVINCIAS </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b="0" i="0" u="none" strike="noStrike" dirty="0">
                          <a:solidFill>
                            <a:srgbClr val="000000"/>
                          </a:solidFill>
                          <a:effectLst/>
                          <a:latin typeface="Arial Narrow" panose="020B0606020202030204" pitchFamily="34" charset="0"/>
                        </a:rPr>
                        <a:t>GRDE</a:t>
                      </a:r>
                    </a:p>
                  </a:txBody>
                  <a:tcPr marL="7000" marR="7000" marT="7000" marB="0" anchor="ctr"/>
                </a:tc>
                <a:extLst>
                  <a:ext uri="{0D108BD9-81ED-4DB2-BD59-A6C34878D82A}">
                    <a16:rowId xmlns:a16="http://schemas.microsoft.com/office/drawing/2014/main" val="773501162"/>
                  </a:ext>
                </a:extLst>
              </a:tr>
            </a:tbl>
          </a:graphicData>
        </a:graphic>
      </p:graphicFrame>
    </p:spTree>
    <p:extLst>
      <p:ext uri="{BB962C8B-B14F-4D97-AF65-F5344CB8AC3E}">
        <p14:creationId xmlns:p14="http://schemas.microsoft.com/office/powerpoint/2010/main" val="12907315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F74B00-F710-4A2E-8268-624B575D6234}"/>
              </a:ext>
            </a:extLst>
          </p:cNvPr>
          <p:cNvSpPr>
            <a:spLocks noGrp="1"/>
          </p:cNvSpPr>
          <p:nvPr>
            <p:ph type="title"/>
          </p:nvPr>
        </p:nvSpPr>
        <p:spPr/>
        <p:txBody>
          <a:bodyPr/>
          <a:lstStyle/>
          <a:p>
            <a:r>
              <a:rPr lang="es-ES" sz="3600" b="1" dirty="0">
                <a:solidFill>
                  <a:schemeClr val="accent1"/>
                </a:solidFill>
                <a:latin typeface="+mn-lt"/>
              </a:rPr>
              <a:t>Función Planeamiento y Gestión</a:t>
            </a:r>
            <a:endParaRPr lang="es-PE" dirty="0"/>
          </a:p>
        </p:txBody>
      </p:sp>
      <p:pic>
        <p:nvPicPr>
          <p:cNvPr id="24578" name="Picture 2">
            <a:extLst>
              <a:ext uri="{FF2B5EF4-FFF2-40B4-BE49-F238E27FC236}">
                <a16:creationId xmlns:a16="http://schemas.microsoft.com/office/drawing/2014/main" id="{853CEADB-17FA-40B7-804E-7549A7357EEE}"/>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0718" r="10740"/>
          <a:stretch/>
        </p:blipFill>
        <p:spPr bwMode="auto">
          <a:xfrm>
            <a:off x="4110086" y="3524"/>
            <a:ext cx="8081913" cy="6854476"/>
          </a:xfrm>
          <a:prstGeom prst="rect">
            <a:avLst/>
          </a:prstGeom>
          <a:noFill/>
          <a:extLst>
            <a:ext uri="{909E8E84-426E-40DD-AFC4-6F175D3DCCD1}">
              <a14:hiddenFill xmlns:a14="http://schemas.microsoft.com/office/drawing/2010/main">
                <a:solidFill>
                  <a:srgbClr val="FFFFFF"/>
                </a:solidFill>
              </a14:hiddenFill>
            </a:ext>
          </a:extLst>
        </p:spPr>
      </p:pic>
      <p:sp>
        <p:nvSpPr>
          <p:cNvPr id="4" name="Marcador de texto 3">
            <a:extLst>
              <a:ext uri="{FF2B5EF4-FFF2-40B4-BE49-F238E27FC236}">
                <a16:creationId xmlns:a16="http://schemas.microsoft.com/office/drawing/2014/main" id="{ACB71CE6-E422-41AE-9D05-EF51CEE2C35A}"/>
              </a:ext>
            </a:extLst>
          </p:cNvPr>
          <p:cNvSpPr>
            <a:spLocks noGrp="1"/>
          </p:cNvSpPr>
          <p:nvPr>
            <p:ph type="body" sz="half" idx="2"/>
          </p:nvPr>
        </p:nvSpPr>
        <p:spPr>
          <a:xfrm>
            <a:off x="457200" y="2892299"/>
            <a:ext cx="3200400" cy="3379124"/>
          </a:xfrm>
        </p:spPr>
        <p:txBody>
          <a:bodyPr/>
          <a:lstStyle/>
          <a:p>
            <a:r>
              <a:rPr lang="es-PE" dirty="0"/>
              <a:t>04 Proyectos Viables.</a:t>
            </a:r>
          </a:p>
          <a:p>
            <a:r>
              <a:rPr lang="es-PE" dirty="0"/>
              <a:t>05 Proyectos Concluidos.</a:t>
            </a:r>
          </a:p>
          <a:p>
            <a:r>
              <a:rPr lang="es-PE" dirty="0"/>
              <a:t>03 En Idea.</a:t>
            </a:r>
          </a:p>
          <a:p>
            <a:endParaRPr lang="es-PE" dirty="0"/>
          </a:p>
          <a:p>
            <a:endParaRPr lang="es-PE" dirty="0"/>
          </a:p>
        </p:txBody>
      </p:sp>
      <p:pic>
        <p:nvPicPr>
          <p:cNvPr id="6" name="Picture 2" descr="Iconos de computadora inicio botón firmar, inicio, firmar, en ...">
            <a:hlinkClick r:id="rId3" action="ppaction://hlinksldjump"/>
            <a:extLst>
              <a:ext uri="{FF2B5EF4-FFF2-40B4-BE49-F238E27FC236}">
                <a16:creationId xmlns:a16="http://schemas.microsoft.com/office/drawing/2014/main" id="{4FEF1FE5-7D8F-4058-9B8D-85BDA55ABA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0887" y="358926"/>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910829"/>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a 1">
            <a:extLst>
              <a:ext uri="{FF2B5EF4-FFF2-40B4-BE49-F238E27FC236}">
                <a16:creationId xmlns:a16="http://schemas.microsoft.com/office/drawing/2014/main" id="{E32027BD-72F2-4946-B2BB-1CC382AB6E89}"/>
              </a:ext>
            </a:extLst>
          </p:cNvPr>
          <p:cNvGraphicFramePr>
            <a:graphicFrameLocks noGrp="1"/>
          </p:cNvGraphicFramePr>
          <p:nvPr>
            <p:extLst>
              <p:ext uri="{D42A27DB-BD31-4B8C-83A1-F6EECF244321}">
                <p14:modId xmlns:p14="http://schemas.microsoft.com/office/powerpoint/2010/main" val="3778326039"/>
              </p:ext>
            </p:extLst>
          </p:nvPr>
        </p:nvGraphicFramePr>
        <p:xfrm>
          <a:off x="814629" y="2115982"/>
          <a:ext cx="9949625" cy="3076551"/>
        </p:xfrm>
        <a:graphic>
          <a:graphicData uri="http://schemas.openxmlformats.org/drawingml/2006/table">
            <a:tbl>
              <a:tblPr>
                <a:tableStyleId>{BDBED569-4797-4DF1-A0F4-6AAB3CD982D8}</a:tableStyleId>
              </a:tblPr>
              <a:tblGrid>
                <a:gridCol w="811660">
                  <a:extLst>
                    <a:ext uri="{9D8B030D-6E8A-4147-A177-3AD203B41FA5}">
                      <a16:colId xmlns:a16="http://schemas.microsoft.com/office/drawing/2014/main" val="1274137272"/>
                    </a:ext>
                  </a:extLst>
                </a:gridCol>
                <a:gridCol w="1045016">
                  <a:extLst>
                    <a:ext uri="{9D8B030D-6E8A-4147-A177-3AD203B41FA5}">
                      <a16:colId xmlns:a16="http://schemas.microsoft.com/office/drawing/2014/main" val="290256903"/>
                    </a:ext>
                  </a:extLst>
                </a:gridCol>
                <a:gridCol w="3232190">
                  <a:extLst>
                    <a:ext uri="{9D8B030D-6E8A-4147-A177-3AD203B41FA5}">
                      <a16:colId xmlns:a16="http://schemas.microsoft.com/office/drawing/2014/main" val="2056464295"/>
                    </a:ext>
                  </a:extLst>
                </a:gridCol>
                <a:gridCol w="1074821">
                  <a:extLst>
                    <a:ext uri="{9D8B030D-6E8A-4147-A177-3AD203B41FA5}">
                      <a16:colId xmlns:a16="http://schemas.microsoft.com/office/drawing/2014/main" val="182926518"/>
                    </a:ext>
                  </a:extLst>
                </a:gridCol>
                <a:gridCol w="1042737">
                  <a:extLst>
                    <a:ext uri="{9D8B030D-6E8A-4147-A177-3AD203B41FA5}">
                      <a16:colId xmlns:a16="http://schemas.microsoft.com/office/drawing/2014/main" val="3649626484"/>
                    </a:ext>
                  </a:extLst>
                </a:gridCol>
                <a:gridCol w="1042736">
                  <a:extLst>
                    <a:ext uri="{9D8B030D-6E8A-4147-A177-3AD203B41FA5}">
                      <a16:colId xmlns:a16="http://schemas.microsoft.com/office/drawing/2014/main" val="1804485331"/>
                    </a:ext>
                  </a:extLst>
                </a:gridCol>
                <a:gridCol w="1700465">
                  <a:extLst>
                    <a:ext uri="{9D8B030D-6E8A-4147-A177-3AD203B41FA5}">
                      <a16:colId xmlns:a16="http://schemas.microsoft.com/office/drawing/2014/main" val="3370959102"/>
                    </a:ext>
                  </a:extLst>
                </a:gridCol>
              </a:tblGrid>
              <a:tr h="310000">
                <a:tc>
                  <a:txBody>
                    <a:bodyPr/>
                    <a:lstStyle/>
                    <a:p>
                      <a:pPr algn="ctr" rtl="0" fontAlgn="ctr"/>
                      <a:r>
                        <a:rPr lang="es-PE" sz="1100" b="1" u="none" strike="noStrike" dirty="0" err="1">
                          <a:effectLst/>
                        </a:rPr>
                        <a:t>N°</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CUI</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NOMBRE DEL PROYECTO DE INVERSIÓN</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MONTO DE INVERSIÓN (s/.)</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ESTADO SITUACIONAL</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ALCANCE</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OBSERVACIONES</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extLst>
                  <a:ext uri="{0D108BD9-81ED-4DB2-BD59-A6C34878D82A}">
                    <a16:rowId xmlns:a16="http://schemas.microsoft.com/office/drawing/2014/main" val="2219356562"/>
                  </a:ext>
                </a:extLst>
              </a:tr>
              <a:tr h="765491">
                <a:tc>
                  <a:txBody>
                    <a:bodyPr/>
                    <a:lstStyle/>
                    <a:p>
                      <a:pPr algn="ctr" fontAlgn="ctr"/>
                      <a:r>
                        <a:rPr lang="es-PE" sz="1100" u="none" strike="noStrike">
                          <a:effectLst/>
                        </a:rPr>
                        <a:t>1</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dirty="0">
                          <a:effectLst/>
                        </a:rPr>
                        <a:t>2234047</a:t>
                      </a:r>
                    </a:p>
                    <a:p>
                      <a:pPr algn="ctr" rtl="0" fontAlgn="ct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l" rtl="0" fontAlgn="ctr"/>
                      <a:r>
                        <a:rPr lang="es-PE" sz="1100" u="none" strike="noStrike">
                          <a:effectLst/>
                        </a:rPr>
                        <a:t>“MEJORAMIENTO DE LA COMPETITIVIDAD DE LA CADENA PRODUCTIVA DE LACTEOS EN 62 COMUNIDADES DE 22 DISTRITOS DE LAS PROVINCIAS DE ANDAHUAYLAS Y CHINCHEROS, REGION APURIMAC”.</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r" rtl="0" fontAlgn="ctr"/>
                      <a:r>
                        <a:rPr lang="es-PE" sz="1100" u="none" strike="noStrike" dirty="0">
                          <a:effectLst/>
                        </a:rPr>
                        <a:t>10865904.69</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VIABLE</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l" rtl="0" fontAlgn="ctr"/>
                      <a:r>
                        <a:rPr lang="es-PE" sz="1100" u="none" strike="noStrike" dirty="0">
                          <a:effectLst/>
                        </a:rPr>
                        <a:t>22 DISTRITOS (62 comunidades)</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fontAlgn="ctr"/>
                      <a:r>
                        <a:rPr lang="es-PE" sz="1100" b="0" u="none" strike="noStrike" dirty="0">
                          <a:solidFill>
                            <a:srgbClr val="000000"/>
                          </a:solidFill>
                          <a:effectLst/>
                        </a:rPr>
                        <a:t>GRDE</a:t>
                      </a:r>
                      <a:endParaRPr lang="es-PE" sz="1100" b="0" i="0" u="none" strike="noStrike" dirty="0">
                        <a:solidFill>
                          <a:srgbClr val="000000"/>
                        </a:solidFill>
                        <a:effectLst/>
                        <a:latin typeface="Arial Narrow" panose="020B0606020202030204" pitchFamily="34" charset="0"/>
                      </a:endParaRPr>
                    </a:p>
                  </a:txBody>
                  <a:tcPr marL="7000" marR="7000" marT="7000" marB="0" anchor="ctr"/>
                </a:tc>
                <a:extLst>
                  <a:ext uri="{0D108BD9-81ED-4DB2-BD59-A6C34878D82A}">
                    <a16:rowId xmlns:a16="http://schemas.microsoft.com/office/drawing/2014/main" val="1546557656"/>
                  </a:ext>
                </a:extLst>
              </a:tr>
              <a:tr h="461830">
                <a:tc>
                  <a:txBody>
                    <a:bodyPr/>
                    <a:lstStyle/>
                    <a:p>
                      <a:pPr algn="ctr" fontAlgn="ctr"/>
                      <a:r>
                        <a:rPr lang="es-PE" sz="1100" u="none" strike="noStrike">
                          <a:effectLst/>
                        </a:rPr>
                        <a:t>2</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dirty="0">
                          <a:effectLst/>
                        </a:rPr>
                        <a:t>2462399</a:t>
                      </a:r>
                    </a:p>
                    <a:p>
                      <a:pPr algn="ctr" rtl="0" fontAlgn="ct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l" rtl="0" fontAlgn="ctr"/>
                      <a:r>
                        <a:rPr lang="es-PE" sz="1100" u="none" strike="noStrike">
                          <a:effectLst/>
                        </a:rPr>
                        <a:t>“MEJORAMIENTO DE LA COMPETITIVIDAD DE LA CADENA DE VALOR DE LA PAPA EN 50 DISTRITOS DE LAS 7 PROVINCIAS DE LA REGIÓN APURÍMAC”.  </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r" rtl="0" fontAlgn="ctr"/>
                      <a:r>
                        <a:rPr lang="es-PE" sz="1100" u="none" strike="noStrike" dirty="0">
                          <a:effectLst/>
                        </a:rPr>
                        <a:t>31,603,109.84</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VIABLE</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l" rtl="0" fontAlgn="ctr"/>
                      <a:r>
                        <a:rPr lang="es-PE" sz="1100" u="none" strike="noStrike" dirty="0">
                          <a:effectLst/>
                        </a:rPr>
                        <a:t>50 DISTRITOS </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fontAlgn="ctr"/>
                      <a:r>
                        <a:rPr lang="es-PE" sz="1100" b="0" u="none" strike="noStrike" dirty="0">
                          <a:solidFill>
                            <a:srgbClr val="000000"/>
                          </a:solidFill>
                          <a:effectLst/>
                        </a:rPr>
                        <a:t>GRDE</a:t>
                      </a:r>
                      <a:endParaRPr lang="es-PE" sz="1100" b="0" i="0" u="none" strike="noStrike" dirty="0">
                        <a:solidFill>
                          <a:srgbClr val="000000"/>
                        </a:solidFill>
                        <a:effectLst/>
                        <a:latin typeface="Arial Narrow" panose="020B0606020202030204" pitchFamily="34" charset="0"/>
                      </a:endParaRPr>
                    </a:p>
                  </a:txBody>
                  <a:tcPr marL="7000" marR="7000" marT="7000" marB="0" anchor="ctr"/>
                </a:tc>
                <a:extLst>
                  <a:ext uri="{0D108BD9-81ED-4DB2-BD59-A6C34878D82A}">
                    <a16:rowId xmlns:a16="http://schemas.microsoft.com/office/drawing/2014/main" val="422941851"/>
                  </a:ext>
                </a:extLst>
              </a:tr>
              <a:tr h="613660">
                <a:tc>
                  <a:txBody>
                    <a:bodyPr/>
                    <a:lstStyle/>
                    <a:p>
                      <a:pPr algn="ctr" fontAlgn="ctr"/>
                      <a:r>
                        <a:rPr lang="es-PE" sz="1100" u="none" strike="noStrike">
                          <a:effectLst/>
                        </a:rPr>
                        <a:t>3</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2471009</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l" fontAlgn="ctr"/>
                      <a:r>
                        <a:rPr lang="es-PE" sz="1100" u="none" strike="noStrike">
                          <a:effectLst/>
                        </a:rPr>
                        <a:t>“MEJORAMIENTO DE LA COMPETITIVIDAD DE LA CADENA PRODUCTIVA DE LA MIEL DE ABEJAS EN LAS 7 PROVINCIAS DEL DEPARTAMENTO DE APURIMAC”.</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r" rtl="0" fontAlgn="ctr"/>
                      <a:r>
                        <a:rPr lang="es-PE" sz="1100" u="none" strike="noStrike" dirty="0">
                          <a:effectLst/>
                        </a:rPr>
                        <a:t>12,533,519.83</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VIABLE</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l" rtl="0" fontAlgn="ctr"/>
                      <a:r>
                        <a:rPr lang="es-PE" sz="1100" u="none" strike="noStrike" dirty="0">
                          <a:effectLst/>
                        </a:rPr>
                        <a:t>07 PROVINCIAS</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fontAlgn="ctr"/>
                      <a:r>
                        <a:rPr lang="es-PE" sz="1100" b="0" u="none" strike="noStrike" dirty="0">
                          <a:solidFill>
                            <a:srgbClr val="000000"/>
                          </a:solidFill>
                          <a:effectLst/>
                        </a:rPr>
                        <a:t>GRDE</a:t>
                      </a:r>
                      <a:endParaRPr lang="es-PE" sz="1100" b="0" i="0" u="none" strike="noStrike" dirty="0">
                        <a:solidFill>
                          <a:srgbClr val="000000"/>
                        </a:solidFill>
                        <a:effectLst/>
                        <a:latin typeface="Arial Narrow" panose="020B0606020202030204" pitchFamily="34" charset="0"/>
                      </a:endParaRPr>
                    </a:p>
                  </a:txBody>
                  <a:tcPr marL="7000" marR="7000" marT="7000" marB="0" anchor="ctr"/>
                </a:tc>
                <a:extLst>
                  <a:ext uri="{0D108BD9-81ED-4DB2-BD59-A6C34878D82A}">
                    <a16:rowId xmlns:a16="http://schemas.microsoft.com/office/drawing/2014/main" val="3728591638"/>
                  </a:ext>
                </a:extLst>
              </a:tr>
              <a:tr h="800882">
                <a:tc>
                  <a:txBody>
                    <a:bodyPr/>
                    <a:lstStyle/>
                    <a:p>
                      <a:pPr algn="ctr" fontAlgn="ctr"/>
                      <a:r>
                        <a:rPr lang="es-PE" sz="1100" u="none" strike="noStrike">
                          <a:effectLst/>
                        </a:rPr>
                        <a:t>4</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2462401</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l" fontAlgn="ctr"/>
                      <a:r>
                        <a:rPr lang="es-PE" sz="1100" u="none" strike="noStrike" dirty="0">
                          <a:effectLst/>
                        </a:rPr>
                        <a:t>“MEJORAMIENTO DE LA</a:t>
                      </a:r>
                      <a:br>
                        <a:rPr lang="es-PE" sz="1100" u="none" strike="noStrike" dirty="0">
                          <a:effectLst/>
                        </a:rPr>
                      </a:br>
                      <a:r>
                        <a:rPr lang="es-PE" sz="1100" u="none" strike="noStrike" dirty="0">
                          <a:effectLst/>
                        </a:rPr>
                        <a:t>PRESTACIÓN DE SERVICIOS DE LA DIRECCIÓN REGIONAL DE TRABAJO Y PROMOCIÓN DEL EMPLEO EN LAS 7 PROVINCIAS DEL DEPARTAMENTO DE</a:t>
                      </a:r>
                      <a:br>
                        <a:rPr lang="es-PE" sz="1100" u="none" strike="noStrike" dirty="0">
                          <a:effectLst/>
                        </a:rPr>
                      </a:br>
                      <a:r>
                        <a:rPr lang="es-PE" sz="1100" u="none" strike="noStrike" dirty="0">
                          <a:effectLst/>
                        </a:rPr>
                        <a:t>APURIMAC”.</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r" rtl="0" fontAlgn="ctr"/>
                      <a:r>
                        <a:rPr lang="es-PE" sz="1100" u="none" strike="noStrike" dirty="0">
                          <a:effectLst/>
                        </a:rPr>
                        <a:t>3,839,134.33</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VIABLE</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l" rtl="0" fontAlgn="ctr"/>
                      <a:r>
                        <a:rPr lang="es-PE" sz="1100" u="none" strike="noStrike" dirty="0">
                          <a:effectLst/>
                        </a:rPr>
                        <a:t>07 PROVINCIAS</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fontAlgn="ctr"/>
                      <a:r>
                        <a:rPr lang="es-PE" sz="1100" u="none" strike="noStrike" dirty="0">
                          <a:effectLst/>
                        </a:rPr>
                        <a:t>GRI</a:t>
                      </a:r>
                      <a:endParaRPr lang="es-PE" sz="1100" b="0" i="0" u="none" strike="noStrike" dirty="0">
                        <a:solidFill>
                          <a:srgbClr val="000000"/>
                        </a:solidFill>
                        <a:effectLst/>
                        <a:latin typeface="Arial Narrow" panose="020B0606020202030204" pitchFamily="34" charset="0"/>
                      </a:endParaRPr>
                    </a:p>
                  </a:txBody>
                  <a:tcPr marL="7000" marR="7000" marT="7000" marB="0" anchor="ctr"/>
                </a:tc>
                <a:extLst>
                  <a:ext uri="{0D108BD9-81ED-4DB2-BD59-A6C34878D82A}">
                    <a16:rowId xmlns:a16="http://schemas.microsoft.com/office/drawing/2014/main" val="694317500"/>
                  </a:ext>
                </a:extLst>
              </a:tr>
            </a:tbl>
          </a:graphicData>
        </a:graphic>
      </p:graphicFrame>
      <p:sp>
        <p:nvSpPr>
          <p:cNvPr id="6" name="Google Shape;95;p13">
            <a:extLst>
              <a:ext uri="{FF2B5EF4-FFF2-40B4-BE49-F238E27FC236}">
                <a16:creationId xmlns:a16="http://schemas.microsoft.com/office/drawing/2014/main" id="{D9C45BE5-E371-4277-8AAB-093F8B78EA60}"/>
              </a:ext>
            </a:extLst>
          </p:cNvPr>
          <p:cNvSpPr txBox="1">
            <a:spLocks/>
          </p:cNvSpPr>
          <p:nvPr/>
        </p:nvSpPr>
        <p:spPr>
          <a:xfrm>
            <a:off x="677130" y="249181"/>
            <a:ext cx="10562741" cy="81668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667" dirty="0">
                <a:effectLst>
                  <a:outerShdw blurRad="38100" dist="38100" dir="2700000" algn="tl">
                    <a:srgbClr val="000000">
                      <a:alpha val="43137"/>
                    </a:srgbClr>
                  </a:outerShdw>
                </a:effectLst>
              </a:rPr>
              <a:t>Proyectos de Inversión Formulados - 2019 </a:t>
            </a:r>
            <a:endParaRPr lang="es-PE" sz="2667" dirty="0">
              <a:effectLst>
                <a:outerShdw blurRad="38100" dist="38100" dir="2700000" algn="tl">
                  <a:srgbClr val="000000">
                    <a:alpha val="43137"/>
                  </a:srgbClr>
                </a:outerShdw>
              </a:effectLst>
            </a:endParaRPr>
          </a:p>
          <a:p>
            <a:pPr algn="ctr"/>
            <a:r>
              <a:rPr lang="es-PE" sz="2667" dirty="0">
                <a:effectLst>
                  <a:outerShdw blurRad="38100" dist="38100" dir="2700000" algn="tl">
                    <a:srgbClr val="000000">
                      <a:alpha val="43137"/>
                    </a:srgbClr>
                  </a:outerShdw>
                </a:effectLst>
              </a:rPr>
              <a:t>Función Planeamiento gestión y Reserva de la Contingencia</a:t>
            </a:r>
            <a:endParaRPr lang="es-MX" sz="2667" dirty="0">
              <a:effectLst>
                <a:outerShdw blurRad="38100" dist="38100" dir="2700000" algn="tl">
                  <a:srgbClr val="000000">
                    <a:alpha val="43137"/>
                  </a:srgbClr>
                </a:outerShdw>
              </a:effectLst>
            </a:endParaRPr>
          </a:p>
        </p:txBody>
      </p:sp>
      <p:sp>
        <p:nvSpPr>
          <p:cNvPr id="7" name="CuadroTexto 6">
            <a:extLst>
              <a:ext uri="{FF2B5EF4-FFF2-40B4-BE49-F238E27FC236}">
                <a16:creationId xmlns:a16="http://schemas.microsoft.com/office/drawing/2014/main" id="{F9BBE616-701F-462D-A5B2-BFDE4B224B52}"/>
              </a:ext>
            </a:extLst>
          </p:cNvPr>
          <p:cNvSpPr txBox="1"/>
          <p:nvPr/>
        </p:nvSpPr>
        <p:spPr>
          <a:xfrm>
            <a:off x="11195282" y="5813533"/>
            <a:ext cx="996719" cy="913007"/>
          </a:xfrm>
          <a:prstGeom prst="rect">
            <a:avLst/>
          </a:prstGeom>
          <a:noFill/>
        </p:spPr>
        <p:txBody>
          <a:bodyPr wrap="square" rtlCol="0">
            <a:spAutoFit/>
          </a:bodyPr>
          <a:lstStyle/>
          <a:p>
            <a:r>
              <a:rPr lang="es-PE" sz="5333" dirty="0">
                <a:solidFill>
                  <a:srgbClr val="0000CC"/>
                </a:solidFill>
              </a:rPr>
              <a:t>…</a:t>
            </a:r>
          </a:p>
        </p:txBody>
      </p:sp>
    </p:spTree>
    <p:extLst>
      <p:ext uri="{BB962C8B-B14F-4D97-AF65-F5344CB8AC3E}">
        <p14:creationId xmlns:p14="http://schemas.microsoft.com/office/powerpoint/2010/main" val="2737772133"/>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95;p13">
            <a:extLst>
              <a:ext uri="{FF2B5EF4-FFF2-40B4-BE49-F238E27FC236}">
                <a16:creationId xmlns:a16="http://schemas.microsoft.com/office/drawing/2014/main" id="{6C0F00E2-765C-4B44-BEE0-055B291C14BB}"/>
              </a:ext>
            </a:extLst>
          </p:cNvPr>
          <p:cNvSpPr txBox="1">
            <a:spLocks/>
          </p:cNvSpPr>
          <p:nvPr/>
        </p:nvSpPr>
        <p:spPr>
          <a:xfrm>
            <a:off x="1148007" y="290346"/>
            <a:ext cx="10670224" cy="775521"/>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667" dirty="0">
                <a:effectLst>
                  <a:outerShdw blurRad="38100" dist="38100" dir="2700000" algn="tl">
                    <a:srgbClr val="000000">
                      <a:alpha val="43137"/>
                    </a:srgbClr>
                  </a:outerShdw>
                </a:effectLst>
              </a:rPr>
              <a:t>Proyectos de Inversión Formulados – 2020 </a:t>
            </a:r>
            <a:r>
              <a:rPr lang="es-PE" sz="2667" dirty="0">
                <a:effectLst>
                  <a:outerShdw blurRad="38100" dist="38100" dir="2700000" algn="tl">
                    <a:srgbClr val="000000">
                      <a:alpha val="43137"/>
                    </a:srgbClr>
                  </a:outerShdw>
                </a:effectLst>
              </a:rPr>
              <a:t>- Función Planeamiento gestión y Reserva de la Contingencia</a:t>
            </a:r>
            <a:endParaRPr lang="es-MX" sz="2667" dirty="0">
              <a:effectLst>
                <a:outerShdw blurRad="38100" dist="38100" dir="2700000" algn="tl">
                  <a:srgbClr val="000000">
                    <a:alpha val="43137"/>
                  </a:srgbClr>
                </a:outerShdw>
              </a:effectLst>
            </a:endParaRPr>
          </a:p>
        </p:txBody>
      </p:sp>
      <p:graphicFrame>
        <p:nvGraphicFramePr>
          <p:cNvPr id="3" name="Tabla 2">
            <a:extLst>
              <a:ext uri="{FF2B5EF4-FFF2-40B4-BE49-F238E27FC236}">
                <a16:creationId xmlns:a16="http://schemas.microsoft.com/office/drawing/2014/main" id="{4B75D332-6381-4677-AAC3-3D18869FA7C2}"/>
              </a:ext>
            </a:extLst>
          </p:cNvPr>
          <p:cNvGraphicFramePr>
            <a:graphicFrameLocks noGrp="1"/>
          </p:cNvGraphicFramePr>
          <p:nvPr>
            <p:extLst>
              <p:ext uri="{D42A27DB-BD31-4B8C-83A1-F6EECF244321}">
                <p14:modId xmlns:p14="http://schemas.microsoft.com/office/powerpoint/2010/main" val="1313498858"/>
              </p:ext>
            </p:extLst>
          </p:nvPr>
        </p:nvGraphicFramePr>
        <p:xfrm>
          <a:off x="391921" y="1962827"/>
          <a:ext cx="11168583" cy="3328063"/>
        </p:xfrm>
        <a:graphic>
          <a:graphicData uri="http://schemas.openxmlformats.org/drawingml/2006/table">
            <a:tbl>
              <a:tblPr>
                <a:tableStyleId>{BDBED569-4797-4DF1-A0F4-6AAB3CD982D8}</a:tableStyleId>
              </a:tblPr>
              <a:tblGrid>
                <a:gridCol w="720468">
                  <a:extLst>
                    <a:ext uri="{9D8B030D-6E8A-4147-A177-3AD203B41FA5}">
                      <a16:colId xmlns:a16="http://schemas.microsoft.com/office/drawing/2014/main" val="1085187846"/>
                    </a:ext>
                  </a:extLst>
                </a:gridCol>
                <a:gridCol w="720468">
                  <a:extLst>
                    <a:ext uri="{9D8B030D-6E8A-4147-A177-3AD203B41FA5}">
                      <a16:colId xmlns:a16="http://schemas.microsoft.com/office/drawing/2014/main" val="3382332351"/>
                    </a:ext>
                  </a:extLst>
                </a:gridCol>
                <a:gridCol w="2316173">
                  <a:extLst>
                    <a:ext uri="{9D8B030D-6E8A-4147-A177-3AD203B41FA5}">
                      <a16:colId xmlns:a16="http://schemas.microsoft.com/office/drawing/2014/main" val="339421810"/>
                    </a:ext>
                  </a:extLst>
                </a:gridCol>
                <a:gridCol w="1109052">
                  <a:extLst>
                    <a:ext uri="{9D8B030D-6E8A-4147-A177-3AD203B41FA5}">
                      <a16:colId xmlns:a16="http://schemas.microsoft.com/office/drawing/2014/main" val="2675732284"/>
                    </a:ext>
                  </a:extLst>
                </a:gridCol>
                <a:gridCol w="1209232">
                  <a:extLst>
                    <a:ext uri="{9D8B030D-6E8A-4147-A177-3AD203B41FA5}">
                      <a16:colId xmlns:a16="http://schemas.microsoft.com/office/drawing/2014/main" val="960248990"/>
                    </a:ext>
                  </a:extLst>
                </a:gridCol>
                <a:gridCol w="1299463">
                  <a:extLst>
                    <a:ext uri="{9D8B030D-6E8A-4147-A177-3AD203B41FA5}">
                      <a16:colId xmlns:a16="http://schemas.microsoft.com/office/drawing/2014/main" val="839605886"/>
                    </a:ext>
                  </a:extLst>
                </a:gridCol>
                <a:gridCol w="3793727">
                  <a:extLst>
                    <a:ext uri="{9D8B030D-6E8A-4147-A177-3AD203B41FA5}">
                      <a16:colId xmlns:a16="http://schemas.microsoft.com/office/drawing/2014/main" val="3776074727"/>
                    </a:ext>
                  </a:extLst>
                </a:gridCol>
              </a:tblGrid>
              <a:tr h="460015">
                <a:tc>
                  <a:txBody>
                    <a:bodyPr/>
                    <a:lstStyle/>
                    <a:p>
                      <a:pPr algn="ctr" rtl="0" fontAlgn="ctr"/>
                      <a:r>
                        <a:rPr lang="es-PE" sz="1100" b="1" u="none" strike="noStrike" dirty="0" err="1">
                          <a:effectLst/>
                        </a:rPr>
                        <a:t>N°</a:t>
                      </a:r>
                      <a:endParaRPr lang="es-PE" sz="1100" b="1" i="0" u="none" strike="noStrike" dirty="0">
                        <a:solidFill>
                          <a:srgbClr val="000000"/>
                        </a:solidFill>
                        <a:effectLst/>
                        <a:latin typeface="Arial Narrow" panose="020B0606020202030204" pitchFamily="34" charset="0"/>
                      </a:endParaRPr>
                    </a:p>
                  </a:txBody>
                  <a:tcPr marL="6056" marR="6056" marT="6056" marB="0" anchor="ctr">
                    <a:solidFill>
                      <a:schemeClr val="accent5"/>
                    </a:solidFill>
                  </a:tcPr>
                </a:tc>
                <a:tc>
                  <a:txBody>
                    <a:bodyPr/>
                    <a:lstStyle/>
                    <a:p>
                      <a:pPr algn="ctr" rtl="0" fontAlgn="ctr"/>
                      <a:r>
                        <a:rPr lang="es-PE" sz="1100" b="1" u="none" strike="noStrike" dirty="0">
                          <a:effectLst/>
                        </a:rPr>
                        <a:t>CÓDIGO DE IDEA</a:t>
                      </a:r>
                      <a:endParaRPr lang="es-PE" sz="1100" b="1" i="0" u="none" strike="noStrike" dirty="0">
                        <a:solidFill>
                          <a:srgbClr val="000000"/>
                        </a:solidFill>
                        <a:effectLst/>
                        <a:latin typeface="Arial Narrow" panose="020B0606020202030204" pitchFamily="34" charset="0"/>
                      </a:endParaRPr>
                    </a:p>
                  </a:txBody>
                  <a:tcPr marL="6056" marR="6056" marT="6056" marB="0" anchor="ctr">
                    <a:solidFill>
                      <a:schemeClr val="accent5"/>
                    </a:solidFill>
                  </a:tcPr>
                </a:tc>
                <a:tc>
                  <a:txBody>
                    <a:bodyPr/>
                    <a:lstStyle/>
                    <a:p>
                      <a:pPr algn="ctr" rtl="0" fontAlgn="ctr"/>
                      <a:r>
                        <a:rPr lang="es-PE" sz="1100" b="1" u="none" strike="noStrike" dirty="0">
                          <a:effectLst/>
                        </a:rPr>
                        <a:t>NOMBRE DEL PROYECTO DE INVERSIÓN</a:t>
                      </a:r>
                      <a:endParaRPr lang="es-PE" sz="1100" b="1" i="0" u="none" strike="noStrike" dirty="0">
                        <a:solidFill>
                          <a:srgbClr val="000000"/>
                        </a:solidFill>
                        <a:effectLst/>
                        <a:latin typeface="Arial Narrow" panose="020B0606020202030204" pitchFamily="34" charset="0"/>
                      </a:endParaRPr>
                    </a:p>
                  </a:txBody>
                  <a:tcPr marL="6056" marR="6056" marT="6056" marB="0" anchor="ctr">
                    <a:solidFill>
                      <a:schemeClr val="accent5"/>
                    </a:solidFill>
                  </a:tcPr>
                </a:tc>
                <a:tc>
                  <a:txBody>
                    <a:bodyPr/>
                    <a:lstStyle/>
                    <a:p>
                      <a:pPr algn="ctr" rtl="0" fontAlgn="ctr"/>
                      <a:r>
                        <a:rPr lang="es-PE" sz="1100" b="1" u="none" strike="noStrike" dirty="0">
                          <a:effectLst/>
                        </a:rPr>
                        <a:t>MONTO DE INVERSIÓN (s/.)</a:t>
                      </a:r>
                      <a:endParaRPr lang="es-PE" sz="1100" b="1" i="0" u="none" strike="noStrike" dirty="0">
                        <a:solidFill>
                          <a:srgbClr val="000000"/>
                        </a:solidFill>
                        <a:effectLst/>
                        <a:latin typeface="Arial Narrow" panose="020B0606020202030204" pitchFamily="34" charset="0"/>
                      </a:endParaRPr>
                    </a:p>
                  </a:txBody>
                  <a:tcPr marL="6056" marR="6056" marT="6056" marB="0" anchor="ctr">
                    <a:solidFill>
                      <a:schemeClr val="accent5"/>
                    </a:solidFill>
                  </a:tcPr>
                </a:tc>
                <a:tc>
                  <a:txBody>
                    <a:bodyPr/>
                    <a:lstStyle/>
                    <a:p>
                      <a:pPr algn="ctr" rtl="0" fontAlgn="ctr"/>
                      <a:r>
                        <a:rPr lang="es-PE" sz="1100" b="1" u="none" strike="noStrike" dirty="0">
                          <a:effectLst/>
                        </a:rPr>
                        <a:t>ESTADO SITUACIONAL</a:t>
                      </a:r>
                      <a:endParaRPr lang="es-PE" sz="1100" b="1" i="0" u="none" strike="noStrike" dirty="0">
                        <a:solidFill>
                          <a:srgbClr val="000000"/>
                        </a:solidFill>
                        <a:effectLst/>
                        <a:latin typeface="Arial Narrow" panose="020B0606020202030204" pitchFamily="34" charset="0"/>
                      </a:endParaRPr>
                    </a:p>
                  </a:txBody>
                  <a:tcPr marL="6056" marR="6056" marT="6056" marB="0" anchor="ctr">
                    <a:solidFill>
                      <a:schemeClr val="accent5"/>
                    </a:solidFill>
                  </a:tcPr>
                </a:tc>
                <a:tc>
                  <a:txBody>
                    <a:bodyPr/>
                    <a:lstStyle/>
                    <a:p>
                      <a:pPr algn="ctr" rtl="0" fontAlgn="ctr"/>
                      <a:r>
                        <a:rPr lang="es-PE" sz="1100" b="1" u="none" strike="noStrike" dirty="0">
                          <a:effectLst/>
                        </a:rPr>
                        <a:t>ALCANCE</a:t>
                      </a:r>
                      <a:endParaRPr lang="es-PE" sz="1100" b="1" i="0" u="none" strike="noStrike" dirty="0">
                        <a:solidFill>
                          <a:srgbClr val="000000"/>
                        </a:solidFill>
                        <a:effectLst/>
                        <a:latin typeface="Arial Narrow" panose="020B0606020202030204" pitchFamily="34" charset="0"/>
                      </a:endParaRPr>
                    </a:p>
                  </a:txBody>
                  <a:tcPr marL="6056" marR="6056" marT="6056" marB="0" anchor="ctr">
                    <a:solidFill>
                      <a:schemeClr val="accent5"/>
                    </a:solidFill>
                  </a:tcPr>
                </a:tc>
                <a:tc>
                  <a:txBody>
                    <a:bodyPr/>
                    <a:lstStyle/>
                    <a:p>
                      <a:pPr algn="ctr" rtl="0" fontAlgn="ctr"/>
                      <a:r>
                        <a:rPr lang="es-PE" sz="1100" b="1" u="none" strike="noStrike" dirty="0">
                          <a:effectLst/>
                        </a:rPr>
                        <a:t>OBSERVACIONES</a:t>
                      </a:r>
                      <a:endParaRPr lang="es-PE" sz="1100" b="1" i="0" u="none" strike="noStrike" dirty="0">
                        <a:solidFill>
                          <a:srgbClr val="000000"/>
                        </a:solidFill>
                        <a:effectLst/>
                        <a:latin typeface="Arial Narrow" panose="020B0606020202030204" pitchFamily="34" charset="0"/>
                      </a:endParaRPr>
                    </a:p>
                  </a:txBody>
                  <a:tcPr marL="6056" marR="6056" marT="6056" marB="0" anchor="ctr">
                    <a:solidFill>
                      <a:schemeClr val="accent5"/>
                    </a:solidFill>
                  </a:tcPr>
                </a:tc>
                <a:extLst>
                  <a:ext uri="{0D108BD9-81ED-4DB2-BD59-A6C34878D82A}">
                    <a16:rowId xmlns:a16="http://schemas.microsoft.com/office/drawing/2014/main" val="1315441752"/>
                  </a:ext>
                </a:extLst>
              </a:tr>
              <a:tr h="821701">
                <a:tc>
                  <a:txBody>
                    <a:bodyPr/>
                    <a:lstStyle/>
                    <a:p>
                      <a:pPr algn="ctr" fontAlgn="ctr"/>
                      <a:r>
                        <a:rPr lang="es-PE" sz="1100" u="none" strike="noStrike">
                          <a:effectLst/>
                        </a:rPr>
                        <a:t>7</a:t>
                      </a:r>
                      <a:endParaRPr lang="es-PE" sz="1100" b="0" i="0" u="none" strike="noStrike">
                        <a:solidFill>
                          <a:srgbClr val="000000"/>
                        </a:solidFill>
                        <a:effectLst/>
                        <a:latin typeface="Arial Narrow" panose="020B0606020202030204" pitchFamily="34" charset="0"/>
                      </a:endParaRPr>
                    </a:p>
                  </a:txBody>
                  <a:tcPr marL="6056" marR="6056" marT="6056" marB="0" anchor="ctr"/>
                </a:tc>
                <a:tc>
                  <a:txBody>
                    <a:bodyPr/>
                    <a:lstStyle/>
                    <a:p>
                      <a:pPr algn="ctr" rtl="0" fontAlgn="ctr"/>
                      <a:r>
                        <a:rPr lang="es-PE" sz="1100" u="none" strike="noStrike">
                          <a:effectLst/>
                        </a:rPr>
                        <a:t>49512</a:t>
                      </a:r>
                      <a:endParaRPr lang="es-PE" sz="1100" b="0" i="0" u="none" strike="noStrike">
                        <a:solidFill>
                          <a:srgbClr val="000000"/>
                        </a:solidFill>
                        <a:effectLst/>
                        <a:latin typeface="Arial Narrow" panose="020B0606020202030204" pitchFamily="34" charset="0"/>
                      </a:endParaRPr>
                    </a:p>
                  </a:txBody>
                  <a:tcPr marL="6056" marR="6056" marT="6056" marB="0" anchor="ctr"/>
                </a:tc>
                <a:tc>
                  <a:txBody>
                    <a:bodyPr/>
                    <a:lstStyle/>
                    <a:p>
                      <a:pPr algn="l" fontAlgn="ctr"/>
                      <a:r>
                        <a:rPr lang="es-PE" sz="1100" u="none" strike="noStrike">
                          <a:effectLst/>
                        </a:rPr>
                        <a:t>Inversión “MEJORAMIENTO DE LA PRESTACIÓN DE LOS SERVICIO DE LA DIRECCIÓN REGIONAL DE PESQUERÍA/DIREPRO EN 22 DISTRITOS DE LAS 7 PROVINCIAS DE LA REGIÓN APURÍMAC” </a:t>
                      </a:r>
                      <a:endParaRPr lang="es-PE" sz="1100" b="0" i="0" u="none" strike="noStrike">
                        <a:solidFill>
                          <a:srgbClr val="000000"/>
                        </a:solidFill>
                        <a:effectLst/>
                        <a:latin typeface="Arial Narrow" panose="020B0606020202030204" pitchFamily="34" charset="0"/>
                      </a:endParaRPr>
                    </a:p>
                  </a:txBody>
                  <a:tcPr marL="6056" marR="6056" marT="6056" marB="0" anchor="ctr"/>
                </a:tc>
                <a:tc>
                  <a:txBody>
                    <a:bodyPr/>
                    <a:lstStyle/>
                    <a:p>
                      <a:pPr algn="r" rtl="0" fontAlgn="ctr"/>
                      <a:r>
                        <a:rPr lang="es-PE" sz="1100" u="none" strike="noStrike" dirty="0">
                          <a:effectLst/>
                        </a:rPr>
                        <a:t>3,433,062.38</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algn="ctr" rtl="0" fontAlgn="ctr"/>
                      <a:r>
                        <a:rPr lang="es-PE" sz="1100" u="none" strike="noStrike" dirty="0">
                          <a:effectLst/>
                        </a:rPr>
                        <a:t>CONCLUID0</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algn="l" rtl="0" fontAlgn="ctr"/>
                      <a:r>
                        <a:rPr lang="es-PE" sz="1100" u="none" strike="noStrike" dirty="0">
                          <a:effectLst/>
                        </a:rPr>
                        <a:t>7 PROVINCIAS (22 DISTRITOS)</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algn="just" fontAlgn="ctr"/>
                      <a:r>
                        <a:rPr lang="es-PE" sz="1100" b="0" u="none" strike="noStrike" dirty="0">
                          <a:solidFill>
                            <a:srgbClr val="000000"/>
                          </a:solidFill>
                          <a:effectLst/>
                        </a:rPr>
                        <a:t>En registro para su viabilidad.</a:t>
                      </a:r>
                      <a:endParaRPr lang="es-PE" sz="1100" b="0" i="0" u="none" strike="noStrike" dirty="0">
                        <a:solidFill>
                          <a:srgbClr val="000000"/>
                        </a:solidFill>
                        <a:effectLst/>
                        <a:latin typeface="Arial Narrow" panose="020B0606020202030204" pitchFamily="34" charset="0"/>
                      </a:endParaRPr>
                    </a:p>
                  </a:txBody>
                  <a:tcPr marL="6056" marR="6056" marT="6056" marB="0" anchor="ctr"/>
                </a:tc>
                <a:extLst>
                  <a:ext uri="{0D108BD9-81ED-4DB2-BD59-A6C34878D82A}">
                    <a16:rowId xmlns:a16="http://schemas.microsoft.com/office/drawing/2014/main" val="3290421276"/>
                  </a:ext>
                </a:extLst>
              </a:tr>
              <a:tr h="821701">
                <a:tc>
                  <a:txBody>
                    <a:bodyPr/>
                    <a:lstStyle/>
                    <a:p>
                      <a:pPr algn="ctr" fontAlgn="ctr"/>
                      <a:r>
                        <a:rPr lang="es-PE" sz="1100" u="none" strike="noStrike">
                          <a:effectLst/>
                        </a:rPr>
                        <a:t>8</a:t>
                      </a:r>
                      <a:endParaRPr lang="es-PE" sz="1100" b="0" i="0" u="none" strike="noStrike">
                        <a:solidFill>
                          <a:srgbClr val="000000"/>
                        </a:solidFill>
                        <a:effectLst/>
                        <a:latin typeface="Arial Narrow" panose="020B0606020202030204" pitchFamily="34" charset="0"/>
                      </a:endParaRPr>
                    </a:p>
                  </a:txBody>
                  <a:tcPr marL="6056" marR="6056" marT="6056" marB="0" anchor="ctr"/>
                </a:tc>
                <a:tc>
                  <a:txBody>
                    <a:bodyPr/>
                    <a:lstStyle/>
                    <a:p>
                      <a:pPr algn="ctr" rtl="0" fontAlgn="ctr"/>
                      <a:r>
                        <a:rPr lang="es-PE" sz="1100" u="none" strike="noStrike" dirty="0">
                          <a:effectLst/>
                        </a:rPr>
                        <a:t>49546</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algn="l" fontAlgn="ctr"/>
                      <a:r>
                        <a:rPr lang="es-PE" sz="1100" u="none" strike="noStrike" dirty="0">
                          <a:effectLst/>
                        </a:rPr>
                        <a:t>"MEJORAMIENTO Y AMPLIACIÓN DE LOS SERVICIOS DE LA DIRECCION REGIONAL DE LA PRODUCCION - DIRECCION DE INDUSTRIA, DE LA PROVINCIA DE ABANCAY DEL DEPARTAMENTO DE APURÍMAC"</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algn="r" rtl="0" fontAlgn="ctr"/>
                      <a:r>
                        <a:rPr lang="es-PE" sz="1100" u="none" strike="noStrike" dirty="0">
                          <a:effectLst/>
                        </a:rPr>
                        <a:t>11,042,405.06</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algn="ctr" rtl="0" fontAlgn="ctr"/>
                      <a:r>
                        <a:rPr lang="es-PE" sz="1100" u="none" strike="noStrike" dirty="0">
                          <a:effectLst/>
                        </a:rPr>
                        <a:t>CONCLUID0</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algn="l" rtl="0" fontAlgn="ctr"/>
                      <a:r>
                        <a:rPr lang="es-PE" sz="1100" u="none" strike="noStrike" dirty="0">
                          <a:effectLst/>
                        </a:rPr>
                        <a:t>PROVINCIA DE ABANCAY</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marL="0" marR="0" lvl="0" indent="0" algn="just" defTabSz="914400" rtl="0" eaLnBrk="1" fontAlgn="ctr" latinLnBrk="0" hangingPunct="1">
                        <a:lnSpc>
                          <a:spcPct val="100000"/>
                        </a:lnSpc>
                        <a:spcBef>
                          <a:spcPts val="0"/>
                        </a:spcBef>
                        <a:spcAft>
                          <a:spcPts val="0"/>
                        </a:spcAft>
                        <a:buClr>
                          <a:srgbClr val="000000"/>
                        </a:buClr>
                        <a:buSzTx/>
                        <a:buFont typeface="Arial"/>
                        <a:buNone/>
                        <a:tabLst/>
                        <a:defRPr/>
                      </a:pPr>
                      <a:r>
                        <a:rPr lang="es-PE" sz="1100" u="none" strike="noStrike" dirty="0">
                          <a:effectLst/>
                        </a:rPr>
                        <a:t>En espere del convenio DREA - GORE para el proceso de revisión y aprobación correspondiente.</a:t>
                      </a:r>
                      <a:endParaRPr lang="es-PE" sz="1100" b="0" i="0" u="none" strike="noStrike" dirty="0">
                        <a:solidFill>
                          <a:srgbClr val="000000"/>
                        </a:solidFill>
                        <a:effectLst/>
                        <a:latin typeface="Arial Narrow" panose="020B0606020202030204" pitchFamily="34" charset="0"/>
                      </a:endParaRPr>
                    </a:p>
                  </a:txBody>
                  <a:tcPr marL="6056" marR="6056" marT="6056" marB="0" anchor="ctr"/>
                </a:tc>
                <a:extLst>
                  <a:ext uri="{0D108BD9-81ED-4DB2-BD59-A6C34878D82A}">
                    <a16:rowId xmlns:a16="http://schemas.microsoft.com/office/drawing/2014/main" val="1292560377"/>
                  </a:ext>
                </a:extLst>
              </a:tr>
              <a:tr h="574545">
                <a:tc>
                  <a:txBody>
                    <a:bodyPr/>
                    <a:lstStyle/>
                    <a:p>
                      <a:pPr algn="ctr" fontAlgn="ctr"/>
                      <a:r>
                        <a:rPr lang="es-PE" sz="1100" u="none" strike="noStrike">
                          <a:effectLst/>
                        </a:rPr>
                        <a:t>9</a:t>
                      </a:r>
                      <a:endParaRPr lang="es-PE" sz="1100" b="0" i="0" u="none" strike="noStrike">
                        <a:solidFill>
                          <a:srgbClr val="000000"/>
                        </a:solidFill>
                        <a:effectLst/>
                        <a:latin typeface="Arial Narrow" panose="020B0606020202030204" pitchFamily="34" charset="0"/>
                      </a:endParaRPr>
                    </a:p>
                  </a:txBody>
                  <a:tcPr marL="6056" marR="6056" marT="6056" marB="0" anchor="ctr"/>
                </a:tc>
                <a:tc>
                  <a:txBody>
                    <a:bodyPr/>
                    <a:lstStyle/>
                    <a:p>
                      <a:pPr algn="ctr" rtl="0" fontAlgn="ctr"/>
                      <a:r>
                        <a:rPr lang="es-PE" sz="1100" u="none" strike="noStrike" dirty="0">
                          <a:effectLst/>
                        </a:rPr>
                        <a:t>49521</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algn="l" fontAlgn="ctr"/>
                      <a:r>
                        <a:rPr lang="es-PE" sz="1100" u="none" strike="noStrike" dirty="0">
                          <a:effectLst/>
                        </a:rPr>
                        <a:t>“MEJORAMIENTO DE LOS SERVICIOS DE ASISTENCIA TÉCNICA Y PROMOCIÓN DE LA CADENA PRODUCTIVA DE LECHE DE CABRA EN 4 PROVINCIAS DEL DEPARTAMENTO DE APURIMAC”.</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algn="r" rtl="0" fontAlgn="ctr"/>
                      <a:r>
                        <a:rPr lang="es-PE" sz="1100" u="none" strike="noStrike" dirty="0">
                          <a:effectLst/>
                        </a:rPr>
                        <a:t>3,606,589.76</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algn="ctr" rtl="0" fontAlgn="ctr"/>
                      <a:r>
                        <a:rPr lang="es-PE" sz="1100" u="none" strike="noStrike" dirty="0">
                          <a:effectLst/>
                        </a:rPr>
                        <a:t>CONCLUID0</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algn="l" rtl="0" fontAlgn="ctr"/>
                      <a:r>
                        <a:rPr lang="es-PE" sz="1100" u="none" strike="noStrike" dirty="0">
                          <a:effectLst/>
                        </a:rPr>
                        <a:t>LAS PROVINCIAS DE AYMARAES, ABANCAY, ANDAHUAYLAS Y CHICNHEROS.</a:t>
                      </a:r>
                      <a:endParaRPr lang="es-PE" sz="1100" b="0" i="0" u="none" strike="noStrike" dirty="0">
                        <a:solidFill>
                          <a:srgbClr val="000000"/>
                        </a:solidFill>
                        <a:effectLst/>
                        <a:latin typeface="Arial Narrow" panose="020B0606020202030204" pitchFamily="34" charset="0"/>
                      </a:endParaRPr>
                    </a:p>
                  </a:txBody>
                  <a:tcPr marL="6056" marR="6056" marT="6056" marB="0" anchor="ctr"/>
                </a:tc>
                <a:tc>
                  <a:txBody>
                    <a:bodyPr/>
                    <a:lstStyle/>
                    <a:p>
                      <a:pPr marL="0" marR="0" lvl="0" indent="0" algn="just" defTabSz="914400" rtl="0" eaLnBrk="1" fontAlgn="ctr" latinLnBrk="0" hangingPunct="1">
                        <a:lnSpc>
                          <a:spcPct val="100000"/>
                        </a:lnSpc>
                        <a:spcBef>
                          <a:spcPts val="0"/>
                        </a:spcBef>
                        <a:spcAft>
                          <a:spcPts val="0"/>
                        </a:spcAft>
                        <a:buClr>
                          <a:srgbClr val="000000"/>
                        </a:buClr>
                        <a:buSzTx/>
                        <a:buFont typeface="Arial"/>
                        <a:buNone/>
                        <a:tabLst/>
                        <a:defRPr/>
                      </a:pPr>
                      <a:r>
                        <a:rPr lang="es-PE" sz="1100" u="none" strike="noStrike" dirty="0">
                          <a:effectLst/>
                        </a:rPr>
                        <a:t>En espere del convenio INIA - GORE para el proceso de revisión y aprobación correspondiente.</a:t>
                      </a:r>
                      <a:endParaRPr lang="es-PE" sz="1100" b="0" u="none" strike="noStrike" dirty="0">
                        <a:solidFill>
                          <a:srgbClr val="000000"/>
                        </a:solidFill>
                        <a:effectLst/>
                      </a:endParaRPr>
                    </a:p>
                    <a:p>
                      <a:pPr algn="just" fontAlgn="ctr"/>
                      <a:endParaRPr lang="es-PE" sz="1100" b="0" i="0" u="none" strike="noStrike" dirty="0">
                        <a:solidFill>
                          <a:srgbClr val="000000"/>
                        </a:solidFill>
                        <a:effectLst/>
                        <a:latin typeface="Arial Narrow" panose="020B0606020202030204" pitchFamily="34" charset="0"/>
                      </a:endParaRPr>
                    </a:p>
                  </a:txBody>
                  <a:tcPr marL="6056" marR="6056" marT="6056" marB="0" anchor="ctr"/>
                </a:tc>
                <a:extLst>
                  <a:ext uri="{0D108BD9-81ED-4DB2-BD59-A6C34878D82A}">
                    <a16:rowId xmlns:a16="http://schemas.microsoft.com/office/drawing/2014/main" val="2932761224"/>
                  </a:ext>
                </a:extLst>
              </a:tr>
            </a:tbl>
          </a:graphicData>
        </a:graphic>
      </p:graphicFrame>
      <p:sp>
        <p:nvSpPr>
          <p:cNvPr id="6" name="CuadroTexto 5">
            <a:extLst>
              <a:ext uri="{FF2B5EF4-FFF2-40B4-BE49-F238E27FC236}">
                <a16:creationId xmlns:a16="http://schemas.microsoft.com/office/drawing/2014/main" id="{2F298E95-8A7F-4CB0-B467-3972E1FF8804}"/>
              </a:ext>
            </a:extLst>
          </p:cNvPr>
          <p:cNvSpPr txBox="1"/>
          <p:nvPr/>
        </p:nvSpPr>
        <p:spPr>
          <a:xfrm>
            <a:off x="151289" y="-113382"/>
            <a:ext cx="996719" cy="913007"/>
          </a:xfrm>
          <a:prstGeom prst="rect">
            <a:avLst/>
          </a:prstGeom>
          <a:noFill/>
        </p:spPr>
        <p:txBody>
          <a:bodyPr wrap="square" rtlCol="0">
            <a:spAutoFit/>
          </a:bodyPr>
          <a:lstStyle/>
          <a:p>
            <a:r>
              <a:rPr lang="es-PE" sz="5333" dirty="0">
                <a:solidFill>
                  <a:srgbClr val="0000CC"/>
                </a:solidFill>
              </a:rPr>
              <a:t>…</a:t>
            </a:r>
          </a:p>
        </p:txBody>
      </p:sp>
      <p:sp>
        <p:nvSpPr>
          <p:cNvPr id="7" name="CuadroTexto 6">
            <a:extLst>
              <a:ext uri="{FF2B5EF4-FFF2-40B4-BE49-F238E27FC236}">
                <a16:creationId xmlns:a16="http://schemas.microsoft.com/office/drawing/2014/main" id="{835E9DF3-52E4-4BCD-BF18-C4825A4915F1}"/>
              </a:ext>
            </a:extLst>
          </p:cNvPr>
          <p:cNvSpPr txBox="1"/>
          <p:nvPr/>
        </p:nvSpPr>
        <p:spPr>
          <a:xfrm>
            <a:off x="11319871" y="5964290"/>
            <a:ext cx="996719" cy="913007"/>
          </a:xfrm>
          <a:prstGeom prst="rect">
            <a:avLst/>
          </a:prstGeom>
          <a:noFill/>
        </p:spPr>
        <p:txBody>
          <a:bodyPr wrap="square" rtlCol="0">
            <a:spAutoFit/>
          </a:bodyPr>
          <a:lstStyle/>
          <a:p>
            <a:r>
              <a:rPr lang="es-PE" sz="5333" dirty="0">
                <a:solidFill>
                  <a:srgbClr val="0000CC"/>
                </a:solidFill>
              </a:rPr>
              <a:t>…</a:t>
            </a:r>
          </a:p>
        </p:txBody>
      </p:sp>
    </p:spTree>
    <p:extLst>
      <p:ext uri="{BB962C8B-B14F-4D97-AF65-F5344CB8AC3E}">
        <p14:creationId xmlns:p14="http://schemas.microsoft.com/office/powerpoint/2010/main" val="4281584830"/>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5;p13">
            <a:extLst>
              <a:ext uri="{FF2B5EF4-FFF2-40B4-BE49-F238E27FC236}">
                <a16:creationId xmlns:a16="http://schemas.microsoft.com/office/drawing/2014/main" id="{EA483C8F-0CBE-4B1C-9F5A-FE42032CF34B}"/>
              </a:ext>
            </a:extLst>
          </p:cNvPr>
          <p:cNvSpPr txBox="1">
            <a:spLocks/>
          </p:cNvSpPr>
          <p:nvPr/>
        </p:nvSpPr>
        <p:spPr>
          <a:xfrm>
            <a:off x="1281495" y="290346"/>
            <a:ext cx="10536736" cy="775521"/>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667" dirty="0">
                <a:effectLst>
                  <a:outerShdw blurRad="38100" dist="38100" dir="2700000" algn="tl">
                    <a:srgbClr val="000000">
                      <a:alpha val="43137"/>
                    </a:srgbClr>
                  </a:outerShdw>
                </a:effectLst>
              </a:rPr>
              <a:t>Proyectos de Inversión Formulados – 2020 </a:t>
            </a:r>
            <a:endParaRPr lang="es-PE" sz="2667" dirty="0">
              <a:effectLst>
                <a:outerShdw blurRad="38100" dist="38100" dir="2700000" algn="tl">
                  <a:srgbClr val="000000">
                    <a:alpha val="43137"/>
                  </a:srgbClr>
                </a:outerShdw>
              </a:effectLst>
            </a:endParaRPr>
          </a:p>
          <a:p>
            <a:pPr algn="ctr"/>
            <a:r>
              <a:rPr lang="es-PE" sz="2667" dirty="0">
                <a:effectLst>
                  <a:outerShdw blurRad="38100" dist="38100" dir="2700000" algn="tl">
                    <a:srgbClr val="000000">
                      <a:alpha val="43137"/>
                    </a:srgbClr>
                  </a:outerShdw>
                </a:effectLst>
              </a:rPr>
              <a:t>Función Planeamiento Gestión y Reserva de la Contingencia</a:t>
            </a:r>
            <a:endParaRPr lang="es-MX" sz="2667" dirty="0">
              <a:effectLst>
                <a:outerShdw blurRad="38100" dist="38100" dir="2700000" algn="tl">
                  <a:srgbClr val="000000">
                    <a:alpha val="43137"/>
                  </a:srgbClr>
                </a:outerShdw>
              </a:effectLst>
            </a:endParaRPr>
          </a:p>
        </p:txBody>
      </p:sp>
      <p:graphicFrame>
        <p:nvGraphicFramePr>
          <p:cNvPr id="2" name="Tabla 1">
            <a:extLst>
              <a:ext uri="{FF2B5EF4-FFF2-40B4-BE49-F238E27FC236}">
                <a16:creationId xmlns:a16="http://schemas.microsoft.com/office/drawing/2014/main" id="{F1B56048-F4E0-4306-92E0-5C92A9DDAE1D}"/>
              </a:ext>
            </a:extLst>
          </p:cNvPr>
          <p:cNvGraphicFramePr>
            <a:graphicFrameLocks noGrp="1"/>
          </p:cNvGraphicFramePr>
          <p:nvPr>
            <p:extLst>
              <p:ext uri="{D42A27DB-BD31-4B8C-83A1-F6EECF244321}">
                <p14:modId xmlns:p14="http://schemas.microsoft.com/office/powerpoint/2010/main" val="3038205355"/>
              </p:ext>
            </p:extLst>
          </p:nvPr>
        </p:nvGraphicFramePr>
        <p:xfrm>
          <a:off x="596251" y="2350096"/>
          <a:ext cx="10999498" cy="1838091"/>
        </p:xfrm>
        <a:graphic>
          <a:graphicData uri="http://schemas.openxmlformats.org/drawingml/2006/table">
            <a:tbl>
              <a:tblPr>
                <a:tableStyleId>{BDBED569-4797-4DF1-A0F4-6AAB3CD982D8}</a:tableStyleId>
              </a:tblPr>
              <a:tblGrid>
                <a:gridCol w="627723">
                  <a:extLst>
                    <a:ext uri="{9D8B030D-6E8A-4147-A177-3AD203B41FA5}">
                      <a16:colId xmlns:a16="http://schemas.microsoft.com/office/drawing/2014/main" val="446179087"/>
                    </a:ext>
                  </a:extLst>
                </a:gridCol>
                <a:gridCol w="627723">
                  <a:extLst>
                    <a:ext uri="{9D8B030D-6E8A-4147-A177-3AD203B41FA5}">
                      <a16:colId xmlns:a16="http://schemas.microsoft.com/office/drawing/2014/main" val="3115742257"/>
                    </a:ext>
                  </a:extLst>
                </a:gridCol>
                <a:gridCol w="3746998">
                  <a:extLst>
                    <a:ext uri="{9D8B030D-6E8A-4147-A177-3AD203B41FA5}">
                      <a16:colId xmlns:a16="http://schemas.microsoft.com/office/drawing/2014/main" val="2738659876"/>
                    </a:ext>
                  </a:extLst>
                </a:gridCol>
                <a:gridCol w="1010652">
                  <a:extLst>
                    <a:ext uri="{9D8B030D-6E8A-4147-A177-3AD203B41FA5}">
                      <a16:colId xmlns:a16="http://schemas.microsoft.com/office/drawing/2014/main" val="232004499"/>
                    </a:ext>
                  </a:extLst>
                </a:gridCol>
                <a:gridCol w="1058779">
                  <a:extLst>
                    <a:ext uri="{9D8B030D-6E8A-4147-A177-3AD203B41FA5}">
                      <a16:colId xmlns:a16="http://schemas.microsoft.com/office/drawing/2014/main" val="1471070637"/>
                    </a:ext>
                  </a:extLst>
                </a:gridCol>
                <a:gridCol w="1652337">
                  <a:extLst>
                    <a:ext uri="{9D8B030D-6E8A-4147-A177-3AD203B41FA5}">
                      <a16:colId xmlns:a16="http://schemas.microsoft.com/office/drawing/2014/main" val="150527510"/>
                    </a:ext>
                  </a:extLst>
                </a:gridCol>
                <a:gridCol w="2275286">
                  <a:extLst>
                    <a:ext uri="{9D8B030D-6E8A-4147-A177-3AD203B41FA5}">
                      <a16:colId xmlns:a16="http://schemas.microsoft.com/office/drawing/2014/main" val="22190611"/>
                    </a:ext>
                  </a:extLst>
                </a:gridCol>
              </a:tblGrid>
              <a:tr h="277269">
                <a:tc>
                  <a:txBody>
                    <a:bodyPr/>
                    <a:lstStyle/>
                    <a:p>
                      <a:pPr algn="ctr" rtl="0" fontAlgn="ctr"/>
                      <a:r>
                        <a:rPr lang="es-PE" sz="1100" b="1" u="none" strike="noStrike" dirty="0" err="1">
                          <a:effectLst/>
                        </a:rPr>
                        <a:t>N°</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CÓDIGO DE IDEA</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NOMBRE DEL PROYECTO DE INVERSIÓN</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MONTO DE INVERSIÓN (s/.)</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ESTADO SITUACIONAL</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ALCANCE</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OBSERVACIONES</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extLst>
                  <a:ext uri="{0D108BD9-81ED-4DB2-BD59-A6C34878D82A}">
                    <a16:rowId xmlns:a16="http://schemas.microsoft.com/office/drawing/2014/main" val="1834836044"/>
                  </a:ext>
                </a:extLst>
              </a:tr>
              <a:tr h="548868">
                <a:tc>
                  <a:txBody>
                    <a:bodyPr/>
                    <a:lstStyle/>
                    <a:p>
                      <a:pPr algn="ctr" fontAlgn="ctr"/>
                      <a:r>
                        <a:rPr lang="es-PE" sz="1100" u="none" strike="noStrike">
                          <a:effectLst/>
                        </a:rPr>
                        <a:t>10</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49488</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l" fontAlgn="ctr"/>
                      <a:r>
                        <a:rPr lang="es-PE" sz="1100" u="none" strike="noStrike">
                          <a:effectLst/>
                        </a:rPr>
                        <a:t>"MEJORAMIENTO Y CREACIÓN DE SERVICIOS TURÍSTICOS PÚBLICOS EN EL CAÑÓN DEL APURIMAC, DISTRITOS DE CURAHUASI, SAN PEDRO DE CACHORA, HUANIPACA, TAMBURCO Y ABANCAY - REGIÓN APURIMAC” </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r" rtl="0" fontAlgn="ctr"/>
                      <a:r>
                        <a:rPr lang="es-PE" sz="1100" u="none" strike="noStrike" dirty="0">
                          <a:effectLst/>
                        </a:rPr>
                        <a:t>50,000,000.00</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dirty="0">
                          <a:effectLst/>
                        </a:rPr>
                        <a:t>CONCLUIDO</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l" rtl="0" fontAlgn="ctr"/>
                      <a:r>
                        <a:rPr lang="es-PE" sz="1100" u="none" strike="noStrike" dirty="0">
                          <a:effectLst/>
                        </a:rPr>
                        <a:t>05 DISTRITOS</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marL="171450" indent="-171450" algn="just" fontAlgn="ctr">
                        <a:buFont typeface="Arial" panose="020B0604020202020204" pitchFamily="34" charset="0"/>
                        <a:buChar char="•"/>
                      </a:pPr>
                      <a:r>
                        <a:rPr lang="es-PE" sz="1100" u="none" strike="noStrike" dirty="0">
                          <a:effectLst/>
                        </a:rPr>
                        <a:t>En elaboración de informe de aprobación para su correspondiente registro en el banco de inversiones y </a:t>
                      </a:r>
                      <a:r>
                        <a:rPr lang="es-PE" sz="1100" u="none" strike="noStrike" dirty="0" err="1">
                          <a:effectLst/>
                        </a:rPr>
                        <a:t>viabilizacion</a:t>
                      </a:r>
                      <a:r>
                        <a:rPr lang="es-PE" sz="1100" u="none" strike="noStrike" dirty="0">
                          <a:effectLst/>
                        </a:rPr>
                        <a:t>.</a:t>
                      </a:r>
                      <a:endParaRPr lang="es-PE" sz="1100" b="0" i="0" u="none" strike="noStrike" dirty="0">
                        <a:solidFill>
                          <a:srgbClr val="000000"/>
                        </a:solidFill>
                        <a:effectLst/>
                        <a:latin typeface="Arial Narrow" panose="020B0606020202030204" pitchFamily="34" charset="0"/>
                      </a:endParaRPr>
                    </a:p>
                  </a:txBody>
                  <a:tcPr marL="7000" marR="7000" marT="7000" marB="0" anchor="ctr"/>
                </a:tc>
                <a:extLst>
                  <a:ext uri="{0D108BD9-81ED-4DB2-BD59-A6C34878D82A}">
                    <a16:rowId xmlns:a16="http://schemas.microsoft.com/office/drawing/2014/main" val="3619042904"/>
                  </a:ext>
                </a:extLst>
              </a:tr>
              <a:tr h="818251">
                <a:tc>
                  <a:txBody>
                    <a:bodyPr/>
                    <a:lstStyle/>
                    <a:p>
                      <a:pPr algn="ctr" fontAlgn="ctr"/>
                      <a:r>
                        <a:rPr lang="es-PE" sz="1100" u="none" strike="noStrike">
                          <a:effectLst/>
                        </a:rPr>
                        <a:t>11</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dirty="0">
                          <a:effectLst/>
                        </a:rPr>
                        <a:t>75659</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l" fontAlgn="ctr"/>
                      <a:r>
                        <a:rPr lang="es-PE" sz="1100" u="none" strike="noStrike" dirty="0">
                          <a:effectLst/>
                        </a:rPr>
                        <a:t>“MEJORAMIENTO DE LOS SERVICIOS TURÍSTICOS EN EL CONJUNTO ARQUEOLÓGICO DE SAYWITE, DISTRITO DE CURAHUASI, PROVINCIA DE ABANCAY, REGIÓN APURÍMAC” </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r" rtl="0" fontAlgn="ctr"/>
                      <a:r>
                        <a:rPr lang="es-PE" sz="1100" u="none" strike="noStrike" dirty="0">
                          <a:effectLst/>
                        </a:rPr>
                        <a:t>2,800,000.00</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dirty="0">
                          <a:effectLst/>
                        </a:rPr>
                        <a:t>CONCLUIDO</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l" rtl="0" fontAlgn="ctr"/>
                      <a:r>
                        <a:rPr lang="es-PE" sz="1100" u="none" strike="noStrike" dirty="0">
                          <a:effectLst/>
                        </a:rPr>
                        <a:t>DISTRITO DE CURAHUASI DE LA PROVINCIA DE ABANCAY</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just" fontAlgn="ctr"/>
                      <a:r>
                        <a:rPr lang="es-PE" sz="1100" u="none" strike="noStrike" dirty="0">
                          <a:effectLst/>
                        </a:rPr>
                        <a:t>En espera de la formalización de la donación de terreno para su aprobación, registro en el banco de proyectos y </a:t>
                      </a:r>
                      <a:r>
                        <a:rPr lang="es-PE" sz="1100" u="none" strike="noStrike" dirty="0" err="1">
                          <a:effectLst/>
                        </a:rPr>
                        <a:t>viabilizacion</a:t>
                      </a:r>
                      <a:r>
                        <a:rPr lang="es-PE" sz="1100" u="none" strike="noStrike" dirty="0">
                          <a:effectLst/>
                        </a:rPr>
                        <a:t>.</a:t>
                      </a:r>
                      <a:endParaRPr lang="es-PE" sz="1100" b="0" i="0" u="none" strike="noStrike" dirty="0">
                        <a:solidFill>
                          <a:srgbClr val="000000"/>
                        </a:solidFill>
                        <a:effectLst/>
                        <a:latin typeface="Arial Narrow" panose="020B0606020202030204" pitchFamily="34" charset="0"/>
                      </a:endParaRPr>
                    </a:p>
                  </a:txBody>
                  <a:tcPr marL="7000" marR="7000" marT="7000" marB="0" anchor="ctr"/>
                </a:tc>
                <a:extLst>
                  <a:ext uri="{0D108BD9-81ED-4DB2-BD59-A6C34878D82A}">
                    <a16:rowId xmlns:a16="http://schemas.microsoft.com/office/drawing/2014/main" val="2414494664"/>
                  </a:ext>
                </a:extLst>
              </a:tr>
            </a:tbl>
          </a:graphicData>
        </a:graphic>
      </p:graphicFrame>
      <p:sp>
        <p:nvSpPr>
          <p:cNvPr id="7" name="CuadroTexto 6">
            <a:extLst>
              <a:ext uri="{FF2B5EF4-FFF2-40B4-BE49-F238E27FC236}">
                <a16:creationId xmlns:a16="http://schemas.microsoft.com/office/drawing/2014/main" id="{C90A706E-E254-4108-A75C-D9E4ADF911AB}"/>
              </a:ext>
            </a:extLst>
          </p:cNvPr>
          <p:cNvSpPr txBox="1"/>
          <p:nvPr/>
        </p:nvSpPr>
        <p:spPr>
          <a:xfrm>
            <a:off x="151289" y="-113382"/>
            <a:ext cx="996719" cy="913007"/>
          </a:xfrm>
          <a:prstGeom prst="rect">
            <a:avLst/>
          </a:prstGeom>
          <a:noFill/>
        </p:spPr>
        <p:txBody>
          <a:bodyPr wrap="square" rtlCol="0">
            <a:spAutoFit/>
          </a:bodyPr>
          <a:lstStyle/>
          <a:p>
            <a:r>
              <a:rPr lang="es-PE" sz="5333" dirty="0">
                <a:solidFill>
                  <a:srgbClr val="0000CC"/>
                </a:solidFill>
              </a:rPr>
              <a:t>…</a:t>
            </a:r>
          </a:p>
        </p:txBody>
      </p:sp>
      <p:sp>
        <p:nvSpPr>
          <p:cNvPr id="8" name="CuadroTexto 7">
            <a:extLst>
              <a:ext uri="{FF2B5EF4-FFF2-40B4-BE49-F238E27FC236}">
                <a16:creationId xmlns:a16="http://schemas.microsoft.com/office/drawing/2014/main" id="{D24163C6-2556-4259-9550-462D07B6B5E6}"/>
              </a:ext>
            </a:extLst>
          </p:cNvPr>
          <p:cNvSpPr txBox="1"/>
          <p:nvPr/>
        </p:nvSpPr>
        <p:spPr>
          <a:xfrm>
            <a:off x="11319871" y="5677531"/>
            <a:ext cx="996719" cy="913007"/>
          </a:xfrm>
          <a:prstGeom prst="rect">
            <a:avLst/>
          </a:prstGeom>
          <a:noFill/>
        </p:spPr>
        <p:txBody>
          <a:bodyPr wrap="square" rtlCol="0">
            <a:spAutoFit/>
          </a:bodyPr>
          <a:lstStyle/>
          <a:p>
            <a:r>
              <a:rPr lang="es-PE" sz="5333" dirty="0">
                <a:solidFill>
                  <a:srgbClr val="0000CC"/>
                </a:solidFill>
              </a:rPr>
              <a:t>…</a:t>
            </a:r>
          </a:p>
        </p:txBody>
      </p:sp>
    </p:spTree>
    <p:extLst>
      <p:ext uri="{BB962C8B-B14F-4D97-AF65-F5344CB8AC3E}">
        <p14:creationId xmlns:p14="http://schemas.microsoft.com/office/powerpoint/2010/main" val="1018230848"/>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792051" y="204683"/>
            <a:ext cx="10562741" cy="1375695"/>
          </a:xfrm>
          <a:prstGeom prst="rect">
            <a:avLst/>
          </a:prstGeom>
        </p:spPr>
        <p:txBody>
          <a:bodyPr spcFirstLastPara="1" vert="horz" wrap="square" lIns="0" tIns="0" rIns="0" bIns="0" rtlCol="0" anchor="b" anchorCtr="0">
            <a:noAutofit/>
          </a:bodyPr>
          <a:lstStyle/>
          <a:p>
            <a:pPr lvl="0" algn="ctr"/>
            <a:r>
              <a:rPr lang="en" sz="3200" dirty="0">
                <a:effectLst>
                  <a:outerShdw blurRad="38100" dist="38100" dir="2700000" algn="tl">
                    <a:srgbClr val="000000">
                      <a:alpha val="43137"/>
                    </a:srgbClr>
                  </a:outerShdw>
                </a:effectLst>
              </a:rPr>
              <a:t>Proyectos de Inversion en Proceso de Formulacion -2020 </a:t>
            </a:r>
            <a:br>
              <a:rPr lang="en" sz="3200" dirty="0">
                <a:effectLst>
                  <a:outerShdw blurRad="38100" dist="38100" dir="2700000" algn="tl">
                    <a:srgbClr val="000000">
                      <a:alpha val="43137"/>
                    </a:srgbClr>
                  </a:outerShdw>
                </a:effectLst>
              </a:rPr>
            </a:br>
            <a:r>
              <a:rPr lang="es-PE" sz="3200" dirty="0">
                <a:effectLst>
                  <a:outerShdw blurRad="38100" dist="38100" dir="2700000" algn="tl">
                    <a:srgbClr val="000000">
                      <a:alpha val="43137"/>
                    </a:srgbClr>
                  </a:outerShdw>
                </a:effectLst>
              </a:rPr>
              <a:t>Función: Planeamiento Gestión y Reserva de la Contingencia</a:t>
            </a:r>
            <a:endParaRPr sz="3200" dirty="0">
              <a:effectLst>
                <a:outerShdw blurRad="38100" dist="38100" dir="2700000" algn="tl">
                  <a:srgbClr val="000000">
                    <a:alpha val="43137"/>
                  </a:srgbClr>
                </a:outerShdw>
              </a:effectLst>
            </a:endParaRPr>
          </a:p>
        </p:txBody>
      </p:sp>
      <p:sp>
        <p:nvSpPr>
          <p:cNvPr id="99" name="Google Shape;99;p13"/>
          <p:cNvSpPr txBox="1">
            <a:spLocks noGrp="1"/>
          </p:cNvSpPr>
          <p:nvPr>
            <p:ph type="sldNum" idx="12"/>
          </p:nvPr>
        </p:nvSpPr>
        <p:spPr>
          <a:xfrm>
            <a:off x="11307445" y="6333135"/>
            <a:ext cx="731600" cy="524800"/>
          </a:xfrm>
          <a:prstGeom prst="rect">
            <a:avLst/>
          </a:prstGeom>
        </p:spPr>
        <p:txBody>
          <a:bodyPr spcFirstLastPara="1" vert="horz" wrap="square" lIns="0" tIns="0" rIns="0" bIns="0" rtlCol="0" anchor="ctr" anchorCtr="0">
            <a:noAutofit/>
          </a:bodyPr>
          <a:lstStyle/>
          <a:p>
            <a:fld id="{00000000-1234-1234-1234-123412341234}" type="slidenum">
              <a:rPr lang="en"/>
              <a:pPr/>
              <a:t>36</a:t>
            </a:fld>
            <a:endParaRPr/>
          </a:p>
        </p:txBody>
      </p:sp>
      <p:graphicFrame>
        <p:nvGraphicFramePr>
          <p:cNvPr id="2" name="Tabla 1">
            <a:extLst>
              <a:ext uri="{FF2B5EF4-FFF2-40B4-BE49-F238E27FC236}">
                <a16:creationId xmlns:a16="http://schemas.microsoft.com/office/drawing/2014/main" id="{FE49F4C0-CCBF-403B-B311-99C9DB235F6A}"/>
              </a:ext>
            </a:extLst>
          </p:cNvPr>
          <p:cNvGraphicFramePr>
            <a:graphicFrameLocks noGrp="1"/>
          </p:cNvGraphicFramePr>
          <p:nvPr>
            <p:extLst>
              <p:ext uri="{D42A27DB-BD31-4B8C-83A1-F6EECF244321}">
                <p14:modId xmlns:p14="http://schemas.microsoft.com/office/powerpoint/2010/main" val="3922754907"/>
              </p:ext>
            </p:extLst>
          </p:nvPr>
        </p:nvGraphicFramePr>
        <p:xfrm>
          <a:off x="959242" y="2463597"/>
          <a:ext cx="10395550" cy="1385646"/>
        </p:xfrm>
        <a:graphic>
          <a:graphicData uri="http://schemas.openxmlformats.org/drawingml/2006/table">
            <a:tbl>
              <a:tblPr>
                <a:tableStyleId>{BDBED569-4797-4DF1-A0F4-6AAB3CD982D8}</a:tableStyleId>
              </a:tblPr>
              <a:tblGrid>
                <a:gridCol w="661011">
                  <a:extLst>
                    <a:ext uri="{9D8B030D-6E8A-4147-A177-3AD203B41FA5}">
                      <a16:colId xmlns:a16="http://schemas.microsoft.com/office/drawing/2014/main" val="156231042"/>
                    </a:ext>
                  </a:extLst>
                </a:gridCol>
                <a:gridCol w="866273">
                  <a:extLst>
                    <a:ext uri="{9D8B030D-6E8A-4147-A177-3AD203B41FA5}">
                      <a16:colId xmlns:a16="http://schemas.microsoft.com/office/drawing/2014/main" val="138441859"/>
                    </a:ext>
                  </a:extLst>
                </a:gridCol>
                <a:gridCol w="4186990">
                  <a:extLst>
                    <a:ext uri="{9D8B030D-6E8A-4147-A177-3AD203B41FA5}">
                      <a16:colId xmlns:a16="http://schemas.microsoft.com/office/drawing/2014/main" val="1799249950"/>
                    </a:ext>
                  </a:extLst>
                </a:gridCol>
                <a:gridCol w="1010652">
                  <a:extLst>
                    <a:ext uri="{9D8B030D-6E8A-4147-A177-3AD203B41FA5}">
                      <a16:colId xmlns:a16="http://schemas.microsoft.com/office/drawing/2014/main" val="3118874975"/>
                    </a:ext>
                  </a:extLst>
                </a:gridCol>
                <a:gridCol w="1090864">
                  <a:extLst>
                    <a:ext uri="{9D8B030D-6E8A-4147-A177-3AD203B41FA5}">
                      <a16:colId xmlns:a16="http://schemas.microsoft.com/office/drawing/2014/main" val="2376116277"/>
                    </a:ext>
                  </a:extLst>
                </a:gridCol>
                <a:gridCol w="962526">
                  <a:extLst>
                    <a:ext uri="{9D8B030D-6E8A-4147-A177-3AD203B41FA5}">
                      <a16:colId xmlns:a16="http://schemas.microsoft.com/office/drawing/2014/main" val="2671898009"/>
                    </a:ext>
                  </a:extLst>
                </a:gridCol>
                <a:gridCol w="1617234">
                  <a:extLst>
                    <a:ext uri="{9D8B030D-6E8A-4147-A177-3AD203B41FA5}">
                      <a16:colId xmlns:a16="http://schemas.microsoft.com/office/drawing/2014/main" val="3789969515"/>
                    </a:ext>
                  </a:extLst>
                </a:gridCol>
              </a:tblGrid>
              <a:tr h="310851">
                <a:tc>
                  <a:txBody>
                    <a:bodyPr/>
                    <a:lstStyle/>
                    <a:p>
                      <a:pPr algn="ctr" rtl="0" fontAlgn="ctr"/>
                      <a:r>
                        <a:rPr lang="es-PE" sz="1100" b="1" u="none" strike="noStrike" dirty="0" err="1">
                          <a:effectLst/>
                        </a:rPr>
                        <a:t>N°</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CÓDIGO DE IDEA</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NOMBRE DEL PROYECTO DE INVERSIÓN</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INVERSIÓN ESTIMADO (s/.)</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ESTADO SITUACIONAL</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ALCANCE</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tc>
                  <a:txBody>
                    <a:bodyPr/>
                    <a:lstStyle/>
                    <a:p>
                      <a:pPr algn="ctr" rtl="0" fontAlgn="ctr"/>
                      <a:r>
                        <a:rPr lang="es-PE" sz="1100" b="1" u="none" strike="noStrike" dirty="0">
                          <a:effectLst/>
                        </a:rPr>
                        <a:t>Observaciones</a:t>
                      </a:r>
                      <a:endParaRPr lang="es-PE" sz="1100" b="1" i="0" u="none" strike="noStrike" dirty="0">
                        <a:solidFill>
                          <a:srgbClr val="000000"/>
                        </a:solidFill>
                        <a:effectLst/>
                        <a:latin typeface="Arial Narrow" panose="020B0606020202030204" pitchFamily="34" charset="0"/>
                      </a:endParaRPr>
                    </a:p>
                  </a:txBody>
                  <a:tcPr marL="7000" marR="7000" marT="7000" marB="0" anchor="ctr">
                    <a:solidFill>
                      <a:schemeClr val="accent5"/>
                    </a:solidFill>
                  </a:tcPr>
                </a:tc>
                <a:extLst>
                  <a:ext uri="{0D108BD9-81ED-4DB2-BD59-A6C34878D82A}">
                    <a16:rowId xmlns:a16="http://schemas.microsoft.com/office/drawing/2014/main" val="3160680476"/>
                  </a:ext>
                </a:extLst>
              </a:tr>
              <a:tr h="413874">
                <a:tc>
                  <a:txBody>
                    <a:bodyPr/>
                    <a:lstStyle/>
                    <a:p>
                      <a:pPr algn="ctr" rtl="0" fontAlgn="ctr"/>
                      <a:r>
                        <a:rPr lang="es-PE" sz="1100" u="none" strike="noStrike">
                          <a:effectLst/>
                        </a:rPr>
                        <a:t>1</a:t>
                      </a:r>
                      <a:endParaRPr lang="es-PE" sz="1100" b="0" i="0" u="none" strike="noStrike">
                        <a:solidFill>
                          <a:srgbClr val="222222"/>
                        </a:solidFill>
                        <a:effectLst/>
                        <a:latin typeface="Arial" panose="020B0604020202020204" pitchFamily="34" charset="0"/>
                      </a:endParaRPr>
                    </a:p>
                  </a:txBody>
                  <a:tcPr marL="7000" marR="7000" marT="7000" marB="0" anchor="ctr"/>
                </a:tc>
                <a:tc>
                  <a:txBody>
                    <a:bodyPr/>
                    <a:lstStyle/>
                    <a:p>
                      <a:pPr algn="ctr" rtl="0" fontAlgn="ctr"/>
                      <a:r>
                        <a:rPr lang="es-PE" sz="1100" u="none" strike="noStrike">
                          <a:effectLst/>
                        </a:rPr>
                        <a:t>49533</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just" fontAlgn="ctr"/>
                      <a:r>
                        <a:rPr lang="es-PE" sz="1100" u="none" strike="noStrike">
                          <a:effectLst/>
                        </a:rPr>
                        <a:t>"MEJORAMIENTO DEL SERVICIO DE APOYO PARA LA PRODUCCION DE HONGOS COMESTIBLES 5 PROVINCIAS DEL DEPARTAMENTO DE APURIMAC</a:t>
                      </a:r>
                      <a:endParaRPr lang="es-PE" sz="1100" b="0" i="0" u="none" strike="noStrike">
                        <a:solidFill>
                          <a:srgbClr val="000000"/>
                        </a:solidFill>
                        <a:effectLst/>
                        <a:latin typeface="Arial Narrow" panose="020B0606020202030204" pitchFamily="34" charset="0"/>
                      </a:endParaRPr>
                    </a:p>
                  </a:txBody>
                  <a:tcPr marL="7000" marR="7000" marT="7000" marB="0" anchor="ctr"/>
                </a:tc>
                <a:tc>
                  <a:txBody>
                    <a:bodyPr/>
                    <a:lstStyle/>
                    <a:p>
                      <a:pPr algn="r" rtl="0" fontAlgn="ctr"/>
                      <a:r>
                        <a:rPr lang="es-PE" sz="1100" u="none" strike="noStrike" dirty="0">
                          <a:effectLst/>
                        </a:rPr>
                        <a:t>5,185,155.00</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IDEA</a:t>
                      </a:r>
                      <a:endParaRPr lang="es-PE" sz="1100" b="0" i="0" u="none" strike="noStrike">
                        <a:solidFill>
                          <a:srgbClr val="222222"/>
                        </a:solidFill>
                        <a:effectLst/>
                        <a:latin typeface="Arial" panose="020B0604020202020204" pitchFamily="34" charset="0"/>
                      </a:endParaRPr>
                    </a:p>
                  </a:txBody>
                  <a:tcPr marL="7000" marR="7000" marT="7000" marB="0" anchor="ctr"/>
                </a:tc>
                <a:tc>
                  <a:txBody>
                    <a:bodyPr/>
                    <a:lstStyle/>
                    <a:p>
                      <a:pPr algn="l" rtl="0" fontAlgn="ctr"/>
                      <a:r>
                        <a:rPr lang="es-PE" sz="1100" u="none" strike="noStrike" dirty="0">
                          <a:effectLst/>
                        </a:rPr>
                        <a:t>05 provincias</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just" rtl="0" fontAlgn="ctr"/>
                      <a:r>
                        <a:rPr lang="es-PE" sz="1100" u="none" strike="noStrike" dirty="0">
                          <a:effectLst/>
                        </a:rPr>
                        <a:t>Elaboración del PDT.</a:t>
                      </a:r>
                      <a:endParaRPr lang="es-PE" sz="1100" b="0" i="0" u="none" strike="noStrike" dirty="0">
                        <a:solidFill>
                          <a:srgbClr val="000000"/>
                        </a:solidFill>
                        <a:effectLst/>
                        <a:latin typeface="Arial Narrow" panose="020B0606020202030204" pitchFamily="34" charset="0"/>
                      </a:endParaRPr>
                    </a:p>
                  </a:txBody>
                  <a:tcPr marL="7000" marR="7000" marT="7000" marB="0" anchor="ctr"/>
                </a:tc>
                <a:extLst>
                  <a:ext uri="{0D108BD9-81ED-4DB2-BD59-A6C34878D82A}">
                    <a16:rowId xmlns:a16="http://schemas.microsoft.com/office/drawing/2014/main" val="1224437995"/>
                  </a:ext>
                </a:extLst>
              </a:tr>
              <a:tr h="533446">
                <a:tc>
                  <a:txBody>
                    <a:bodyPr/>
                    <a:lstStyle/>
                    <a:p>
                      <a:pPr algn="ctr" rtl="0" fontAlgn="ctr"/>
                      <a:r>
                        <a:rPr lang="es-PE" sz="1100" u="none" strike="noStrike">
                          <a:effectLst/>
                        </a:rPr>
                        <a:t>2</a:t>
                      </a:r>
                      <a:endParaRPr lang="es-PE" sz="1100" b="0" i="0" u="none" strike="noStrike">
                        <a:solidFill>
                          <a:srgbClr val="222222"/>
                        </a:solidFill>
                        <a:effectLst/>
                        <a:latin typeface="Arial" panose="020B0604020202020204" pitchFamily="34" charset="0"/>
                      </a:endParaRPr>
                    </a:p>
                  </a:txBody>
                  <a:tcPr marL="7000" marR="7000" marT="7000" marB="0" anchor="ctr"/>
                </a:tc>
                <a:tc>
                  <a:txBody>
                    <a:bodyPr/>
                    <a:lstStyle/>
                    <a:p>
                      <a:pPr algn="ctr" rtl="0" fontAlgn="ctr"/>
                      <a:r>
                        <a:rPr lang="es-PE" sz="1100" u="none" strike="noStrike" dirty="0">
                          <a:effectLst/>
                        </a:rPr>
                        <a:t>49538</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just" fontAlgn="ctr"/>
                      <a:r>
                        <a:rPr lang="es-PE" sz="1100" u="none" strike="noStrike" dirty="0">
                          <a:effectLst/>
                        </a:rPr>
                        <a:t>"</a:t>
                      </a:r>
                      <a:r>
                        <a:rPr lang="es-PE" sz="1100" u="none" strike="noStrike" dirty="0" err="1">
                          <a:effectLst/>
                        </a:rPr>
                        <a:t>CREACION</a:t>
                      </a:r>
                      <a:r>
                        <a:rPr lang="es-PE" sz="1100" u="none" strike="noStrike" dirty="0">
                          <a:effectLst/>
                        </a:rPr>
                        <a:t> DE SERVICIOS DEL CENTRO DE INNOVACIÓN TECNOLÓGICA - CITE ACUÍCOLA EN LAS 7 PROVINCIAS DEL DEPARTAMENTO DE </a:t>
                      </a:r>
                      <a:r>
                        <a:rPr lang="es-PE" sz="1100" u="none" strike="noStrike" dirty="0" err="1">
                          <a:effectLst/>
                        </a:rPr>
                        <a:t>APURIMAC</a:t>
                      </a:r>
                      <a:r>
                        <a:rPr lang="es-PE" sz="1100" u="none" strike="noStrike" dirty="0">
                          <a:effectLst/>
                        </a:rPr>
                        <a:t>"</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r" rtl="0" fontAlgn="ctr"/>
                      <a:r>
                        <a:rPr lang="es-PE" sz="1100" u="none" strike="noStrike" dirty="0">
                          <a:effectLst/>
                        </a:rPr>
                        <a:t>15,613,021.57</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ctr" rtl="0" fontAlgn="ctr"/>
                      <a:r>
                        <a:rPr lang="es-PE" sz="1100" u="none" strike="noStrike">
                          <a:effectLst/>
                        </a:rPr>
                        <a:t>IDEA</a:t>
                      </a:r>
                      <a:endParaRPr lang="es-PE" sz="1100" b="0" i="0" u="none" strike="noStrike">
                        <a:solidFill>
                          <a:srgbClr val="222222"/>
                        </a:solidFill>
                        <a:effectLst/>
                        <a:latin typeface="Arial" panose="020B0604020202020204" pitchFamily="34" charset="0"/>
                      </a:endParaRPr>
                    </a:p>
                  </a:txBody>
                  <a:tcPr marL="7000" marR="7000" marT="7000" marB="0" anchor="ctr"/>
                </a:tc>
                <a:tc>
                  <a:txBody>
                    <a:bodyPr/>
                    <a:lstStyle/>
                    <a:p>
                      <a:pPr algn="l" rtl="0" fontAlgn="ctr"/>
                      <a:r>
                        <a:rPr lang="es-PE" sz="1100" u="none" strike="noStrike" dirty="0">
                          <a:effectLst/>
                        </a:rPr>
                        <a:t>07 PROVINCIAS</a:t>
                      </a:r>
                      <a:endParaRPr lang="es-PE" sz="1100" b="0" i="0" u="none" strike="noStrike" dirty="0">
                        <a:solidFill>
                          <a:srgbClr val="000000"/>
                        </a:solidFill>
                        <a:effectLst/>
                        <a:latin typeface="Arial Narrow" panose="020B0606020202030204" pitchFamily="34" charset="0"/>
                      </a:endParaRPr>
                    </a:p>
                  </a:txBody>
                  <a:tcPr marL="7000" marR="7000" marT="7000" marB="0" anchor="ctr"/>
                </a:tc>
                <a:tc>
                  <a:txBody>
                    <a:bodyPr/>
                    <a:lstStyle/>
                    <a:p>
                      <a:pPr algn="just" rtl="0" fontAlgn="ctr"/>
                      <a:r>
                        <a:rPr lang="es-PE" sz="1100" u="none" strike="noStrike" dirty="0">
                          <a:effectLst/>
                        </a:rPr>
                        <a:t>Elaboración del PDT.</a:t>
                      </a:r>
                      <a:endParaRPr lang="es-PE" sz="1100" b="0" i="0" u="none" strike="noStrike" dirty="0">
                        <a:solidFill>
                          <a:srgbClr val="000000"/>
                        </a:solidFill>
                        <a:effectLst/>
                        <a:latin typeface="Arial Narrow" panose="020B0606020202030204" pitchFamily="34" charset="0"/>
                      </a:endParaRPr>
                    </a:p>
                  </a:txBody>
                  <a:tcPr marL="7000" marR="7000" marT="7000" marB="0" anchor="ctr"/>
                </a:tc>
                <a:extLst>
                  <a:ext uri="{0D108BD9-81ED-4DB2-BD59-A6C34878D82A}">
                    <a16:rowId xmlns:a16="http://schemas.microsoft.com/office/drawing/2014/main" val="3993149544"/>
                  </a:ext>
                </a:extLst>
              </a:tr>
            </a:tbl>
          </a:graphicData>
        </a:graphic>
      </p:graphicFrame>
      <p:pic>
        <p:nvPicPr>
          <p:cNvPr id="3" name="Picture 2" descr="Iconos de computadora inicio botón firmar, inicio, firmar, en ...">
            <a:hlinkClick r:id="rId3" action="ppaction://hlinksldjump"/>
            <a:extLst>
              <a:ext uri="{FF2B5EF4-FFF2-40B4-BE49-F238E27FC236}">
                <a16:creationId xmlns:a16="http://schemas.microsoft.com/office/drawing/2014/main" id="{2DBE7494-F343-4B06-A69C-58A66B1F50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527" y="534995"/>
            <a:ext cx="446986" cy="4469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7D29D1-BA6F-4C0F-B1F3-9D3EAD21242C}"/>
              </a:ext>
            </a:extLst>
          </p:cNvPr>
          <p:cNvSpPr>
            <a:spLocks noGrp="1"/>
          </p:cNvSpPr>
          <p:nvPr>
            <p:ph type="title"/>
          </p:nvPr>
        </p:nvSpPr>
        <p:spPr/>
        <p:txBody>
          <a:bodyPr>
            <a:normAutofit/>
          </a:bodyPr>
          <a:lstStyle/>
          <a:p>
            <a:r>
              <a:rPr lang="es-MX" sz="4400" b="1" dirty="0">
                <a:solidFill>
                  <a:schemeClr val="accent1"/>
                </a:solidFill>
                <a:latin typeface="+mn-lt"/>
              </a:rPr>
              <a:t> </a:t>
            </a:r>
            <a:endParaRPr lang="es-PE" sz="4400" dirty="0"/>
          </a:p>
        </p:txBody>
      </p:sp>
      <p:pic>
        <p:nvPicPr>
          <p:cNvPr id="6" name="Picture 2" descr="Iconos de computadora inicio botón firmar, inicio, firmar, en ...">
            <a:hlinkClick r:id="rId2" action="ppaction://hlinksldjump"/>
            <a:extLst>
              <a:ext uri="{FF2B5EF4-FFF2-40B4-BE49-F238E27FC236}">
                <a16:creationId xmlns:a16="http://schemas.microsoft.com/office/drawing/2014/main" id="{DF8FAFC4-65D4-4246-A0FC-61CAE7D038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4107" y="147373"/>
            <a:ext cx="446986" cy="446986"/>
          </a:xfrm>
          <a:prstGeom prst="rect">
            <a:avLst/>
          </a:prstGeom>
          <a:noFill/>
          <a:extLst>
            <a:ext uri="{909E8E84-426E-40DD-AFC4-6F175D3DCCD1}">
              <a14:hiddenFill xmlns:a14="http://schemas.microsoft.com/office/drawing/2010/main">
                <a:solidFill>
                  <a:srgbClr val="FFFFFF"/>
                </a:solidFill>
              </a14:hiddenFill>
            </a:ext>
          </a:extLst>
        </p:spPr>
      </p:pic>
      <p:pic>
        <p:nvPicPr>
          <p:cNvPr id="8" name="Marcador de contenido 7">
            <a:extLst>
              <a:ext uri="{FF2B5EF4-FFF2-40B4-BE49-F238E27FC236}">
                <a16:creationId xmlns:a16="http://schemas.microsoft.com/office/drawing/2014/main" id="{757EFB87-FF3D-4B0B-A015-7006D31F0EBD}"/>
              </a:ext>
            </a:extLst>
          </p:cNvPr>
          <p:cNvPicPr>
            <a:picLocks noGrp="1" noChangeAspect="1"/>
          </p:cNvPicPr>
          <p:nvPr>
            <p:ph idx="1"/>
          </p:nvPr>
        </p:nvPicPr>
        <p:blipFill rotWithShape="1">
          <a:blip r:embed="rId4"/>
          <a:srcRect l="17714" r="18494"/>
          <a:stretch/>
        </p:blipFill>
        <p:spPr>
          <a:xfrm>
            <a:off x="4053015" y="0"/>
            <a:ext cx="8138985" cy="6858000"/>
          </a:xfrm>
          <a:prstGeom prst="rect">
            <a:avLst/>
          </a:prstGeom>
        </p:spPr>
      </p:pic>
      <p:sp>
        <p:nvSpPr>
          <p:cNvPr id="9" name="Título 1">
            <a:extLst>
              <a:ext uri="{FF2B5EF4-FFF2-40B4-BE49-F238E27FC236}">
                <a16:creationId xmlns:a16="http://schemas.microsoft.com/office/drawing/2014/main" id="{FE0A8FE5-98CE-4B09-B13E-ECCFD9A953E1}"/>
              </a:ext>
            </a:extLst>
          </p:cNvPr>
          <p:cNvSpPr txBox="1">
            <a:spLocks/>
          </p:cNvSpPr>
          <p:nvPr/>
        </p:nvSpPr>
        <p:spPr>
          <a:xfrm>
            <a:off x="286721" y="594358"/>
            <a:ext cx="3595816" cy="2834642"/>
          </a:xfrm>
          <a:prstGeom prst="rect">
            <a:avLst/>
          </a:prstGeom>
        </p:spPr>
        <p:txBody>
          <a:bodyPr vert="horz" lIns="91440" tIns="45720" rIns="91440" bIns="45720" rtlCol="0" anchor="b">
            <a:normAutofit fontScale="92500"/>
          </a:bodyPr>
          <a:lstStyle>
            <a:lvl1pPr algn="l" defTabSz="914400" rtl="0" eaLnBrk="1" latinLnBrk="0" hangingPunct="1">
              <a:lnSpc>
                <a:spcPct val="85000"/>
              </a:lnSpc>
              <a:spcBef>
                <a:spcPct val="0"/>
              </a:spcBef>
              <a:buNone/>
              <a:defRPr sz="3600" b="0" kern="1200" spc="-50" baseline="0">
                <a:solidFill>
                  <a:srgbClr val="FFFFFF"/>
                </a:solidFill>
                <a:latin typeface="+mj-lt"/>
                <a:ea typeface="+mj-ea"/>
                <a:cs typeface="+mj-cs"/>
              </a:defRPr>
            </a:lvl1pPr>
          </a:lstStyle>
          <a:p>
            <a:r>
              <a:rPr lang="es-MX" sz="3200" b="1" dirty="0">
                <a:solidFill>
                  <a:schemeClr val="accent5">
                    <a:lumMod val="60000"/>
                    <a:lumOff val="40000"/>
                  </a:schemeClr>
                </a:solidFill>
                <a:latin typeface="+mn-lt"/>
              </a:rPr>
              <a:t>I</a:t>
            </a:r>
            <a:r>
              <a:rPr lang="es-MX" sz="3200" b="1" dirty="0">
                <a:solidFill>
                  <a:srgbClr val="FFC000"/>
                </a:solidFill>
                <a:latin typeface="+mn-lt"/>
              </a:rPr>
              <a:t>nversiones de </a:t>
            </a:r>
            <a:r>
              <a:rPr lang="es-MX" sz="3200" b="1" dirty="0">
                <a:solidFill>
                  <a:schemeClr val="accent5">
                    <a:lumMod val="60000"/>
                    <a:lumOff val="40000"/>
                  </a:schemeClr>
                </a:solidFill>
                <a:latin typeface="+mn-lt"/>
              </a:rPr>
              <a:t>O</a:t>
            </a:r>
            <a:r>
              <a:rPr lang="es-MX" sz="3200" b="1" dirty="0">
                <a:solidFill>
                  <a:srgbClr val="FFC000"/>
                </a:solidFill>
                <a:latin typeface="+mn-lt"/>
              </a:rPr>
              <a:t>ptimización, </a:t>
            </a:r>
            <a:r>
              <a:rPr lang="es-MX" sz="3200" b="1" dirty="0">
                <a:solidFill>
                  <a:schemeClr val="accent5">
                    <a:lumMod val="60000"/>
                    <a:lumOff val="40000"/>
                  </a:schemeClr>
                </a:solidFill>
                <a:latin typeface="+mn-lt"/>
              </a:rPr>
              <a:t>A</a:t>
            </a:r>
            <a:r>
              <a:rPr lang="es-MX" sz="3200" b="1" dirty="0">
                <a:solidFill>
                  <a:srgbClr val="FFC000"/>
                </a:solidFill>
                <a:latin typeface="+mn-lt"/>
              </a:rPr>
              <a:t>mpliación Marginal, </a:t>
            </a:r>
          </a:p>
          <a:p>
            <a:r>
              <a:rPr lang="es-MX" sz="3200" b="1" dirty="0">
                <a:solidFill>
                  <a:schemeClr val="accent5">
                    <a:lumMod val="60000"/>
                    <a:lumOff val="40000"/>
                  </a:schemeClr>
                </a:solidFill>
                <a:latin typeface="+mn-lt"/>
              </a:rPr>
              <a:t>R</a:t>
            </a:r>
            <a:r>
              <a:rPr lang="es-MX" sz="3200" b="1" dirty="0">
                <a:solidFill>
                  <a:srgbClr val="FFC000"/>
                </a:solidFill>
                <a:latin typeface="+mn-lt"/>
              </a:rPr>
              <a:t>eposición y </a:t>
            </a:r>
            <a:r>
              <a:rPr lang="es-MX" sz="3200" b="1" dirty="0">
                <a:solidFill>
                  <a:schemeClr val="accent5">
                    <a:lumMod val="60000"/>
                    <a:lumOff val="40000"/>
                  </a:schemeClr>
                </a:solidFill>
                <a:latin typeface="+mn-lt"/>
              </a:rPr>
              <a:t>R</a:t>
            </a:r>
            <a:r>
              <a:rPr lang="es-MX" sz="3200" b="1" dirty="0">
                <a:solidFill>
                  <a:srgbClr val="FFC000"/>
                </a:solidFill>
                <a:latin typeface="+mn-lt"/>
              </a:rPr>
              <a:t>ehabilitación</a:t>
            </a:r>
          </a:p>
          <a:p>
            <a:endParaRPr lang="es-MX" sz="3200" b="1" dirty="0">
              <a:solidFill>
                <a:srgbClr val="FFC000"/>
              </a:solidFill>
              <a:latin typeface="+mn-lt"/>
            </a:endParaRPr>
          </a:p>
          <a:p>
            <a:r>
              <a:rPr lang="es-MX" sz="3200" b="1" dirty="0">
                <a:solidFill>
                  <a:schemeClr val="accent5">
                    <a:lumMod val="60000"/>
                    <a:lumOff val="40000"/>
                  </a:schemeClr>
                </a:solidFill>
                <a:latin typeface="+mn-lt"/>
              </a:rPr>
              <a:t>IOARR</a:t>
            </a:r>
          </a:p>
        </p:txBody>
      </p:sp>
      <p:sp>
        <p:nvSpPr>
          <p:cNvPr id="10" name="Marcador de texto 3">
            <a:extLst>
              <a:ext uri="{FF2B5EF4-FFF2-40B4-BE49-F238E27FC236}">
                <a16:creationId xmlns:a16="http://schemas.microsoft.com/office/drawing/2014/main" id="{ED39FAA0-3ABC-48A6-A592-3BFB9783D664}"/>
              </a:ext>
            </a:extLst>
          </p:cNvPr>
          <p:cNvSpPr txBox="1">
            <a:spLocks/>
          </p:cNvSpPr>
          <p:nvPr/>
        </p:nvSpPr>
        <p:spPr>
          <a:xfrm>
            <a:off x="285276" y="3806698"/>
            <a:ext cx="3423893" cy="217500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1500" kern="1200">
                <a:solidFill>
                  <a:srgbClr val="FFFFFF"/>
                </a:solidFill>
                <a:latin typeface="+mn-lt"/>
                <a:ea typeface="+mn-ea"/>
                <a:cs typeface="+mn-cs"/>
              </a:defRPr>
            </a:lvl1pPr>
            <a:lvl2pPr marL="457200" indent="0" algn="l" defTabSz="914400" rtl="0" eaLnBrk="1" latinLnBrk="0" hangingPunct="1">
              <a:lnSpc>
                <a:spcPct val="90000"/>
              </a:lnSpc>
              <a:spcBef>
                <a:spcPts val="200"/>
              </a:spcBef>
              <a:spcAft>
                <a:spcPts val="400"/>
              </a:spcAft>
              <a:buClr>
                <a:schemeClr val="accent1"/>
              </a:buClr>
              <a:buFont typeface="Calibri" pitchFamily="34" charset="0"/>
              <a:buNone/>
              <a:defRPr sz="1200" kern="1200">
                <a:solidFill>
                  <a:schemeClr val="tx1">
                    <a:lumMod val="75000"/>
                    <a:lumOff val="25000"/>
                  </a:schemeClr>
                </a:solidFill>
                <a:latin typeface="+mn-lt"/>
                <a:ea typeface="+mn-ea"/>
                <a:cs typeface="+mn-cs"/>
              </a:defRPr>
            </a:lvl2pPr>
            <a:lvl3pPr marL="914400" indent="0" algn="l" defTabSz="914400" rtl="0" eaLnBrk="1" latinLnBrk="0" hangingPunct="1">
              <a:lnSpc>
                <a:spcPct val="90000"/>
              </a:lnSpc>
              <a:spcBef>
                <a:spcPts val="200"/>
              </a:spcBef>
              <a:spcAft>
                <a:spcPts val="400"/>
              </a:spcAft>
              <a:buClr>
                <a:schemeClr val="accent1"/>
              </a:buClr>
              <a:buFont typeface="Calibri" pitchFamily="34" charset="0"/>
              <a:buNone/>
              <a:defRPr sz="1000" kern="1200">
                <a:solidFill>
                  <a:schemeClr val="tx1">
                    <a:lumMod val="75000"/>
                    <a:lumOff val="25000"/>
                  </a:schemeClr>
                </a:solidFill>
                <a:latin typeface="+mn-lt"/>
                <a:ea typeface="+mn-ea"/>
                <a:cs typeface="+mn-cs"/>
              </a:defRPr>
            </a:lvl3pPr>
            <a:lvl4pPr marL="13716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4pPr>
            <a:lvl5pPr marL="18288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9pPr>
          </a:lstStyle>
          <a:p>
            <a:r>
              <a:rPr lang="es-PE" sz="1600" dirty="0"/>
              <a:t>27 Programados y aprobados 2019</a:t>
            </a:r>
          </a:p>
          <a:p>
            <a:r>
              <a:rPr lang="es-PE" sz="1600" dirty="0"/>
              <a:t>10 Programados 2020.</a:t>
            </a:r>
          </a:p>
          <a:p>
            <a:pPr lvl="1"/>
            <a:r>
              <a:rPr lang="es-PE" sz="1400" dirty="0">
                <a:solidFill>
                  <a:schemeClr val="bg1">
                    <a:lumMod val="95000"/>
                  </a:schemeClr>
                </a:solidFill>
              </a:rPr>
              <a:t>02 en registro</a:t>
            </a:r>
          </a:p>
          <a:p>
            <a:pPr lvl="1"/>
            <a:r>
              <a:rPr lang="es-PE" sz="1400" dirty="0">
                <a:solidFill>
                  <a:schemeClr val="bg1">
                    <a:lumMod val="95000"/>
                  </a:schemeClr>
                </a:solidFill>
              </a:rPr>
              <a:t>08 aprobados</a:t>
            </a:r>
          </a:p>
          <a:p>
            <a:r>
              <a:rPr lang="es-PE" sz="1600" dirty="0"/>
              <a:t>11 en formulación 2020.</a:t>
            </a:r>
          </a:p>
          <a:p>
            <a:pPr lvl="1"/>
            <a:r>
              <a:rPr lang="es-PE" sz="1400" dirty="0">
                <a:solidFill>
                  <a:schemeClr val="bg1">
                    <a:lumMod val="85000"/>
                  </a:schemeClr>
                </a:solidFill>
              </a:rPr>
              <a:t>05 idea.</a:t>
            </a:r>
          </a:p>
          <a:p>
            <a:endParaRPr lang="es-PE" sz="1600" dirty="0"/>
          </a:p>
          <a:p>
            <a:endParaRPr lang="es-PE" sz="1600" dirty="0"/>
          </a:p>
        </p:txBody>
      </p:sp>
    </p:spTree>
    <p:extLst>
      <p:ext uri="{BB962C8B-B14F-4D97-AF65-F5344CB8AC3E}">
        <p14:creationId xmlns:p14="http://schemas.microsoft.com/office/powerpoint/2010/main" val="3390407333"/>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1002016" y="524379"/>
            <a:ext cx="10562741" cy="524800"/>
          </a:xfrm>
          <a:prstGeom prst="rect">
            <a:avLst/>
          </a:prstGeom>
        </p:spPr>
        <p:txBody>
          <a:bodyPr spcFirstLastPara="1" vert="horz" wrap="square" lIns="0" tIns="0" rIns="0" bIns="0" rtlCol="0" anchor="b" anchorCtr="0">
            <a:noAutofit/>
          </a:bodyPr>
          <a:lstStyle/>
          <a:p>
            <a:pPr algn="ctr" defTabSz="457200">
              <a:lnSpc>
                <a:spcPct val="100000"/>
              </a:lnSpc>
              <a:buClr>
                <a:schemeClr val="dk1"/>
              </a:buClr>
              <a:buSzPts val="5400"/>
            </a:pPr>
            <a:r>
              <a:rPr lang="en" sz="2800" b="1" dirty="0">
                <a:ln w="0"/>
                <a:solidFill>
                  <a:schemeClr val="accent1"/>
                </a:solidFill>
                <a:latin typeface="+mn-lt"/>
                <a:sym typeface="Lato Black"/>
              </a:rPr>
              <a:t>IOARR PROGRAMADOS  Y APROBADOS - 2019</a:t>
            </a:r>
            <a:endParaRPr sz="2800" b="1" dirty="0">
              <a:ln w="0"/>
              <a:solidFill>
                <a:schemeClr val="accent1"/>
              </a:solidFill>
              <a:latin typeface="+mn-lt"/>
              <a:sym typeface="Lato Black"/>
            </a:endParaRP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38</a:t>
            </a:fld>
            <a:endParaRPr/>
          </a:p>
        </p:txBody>
      </p:sp>
      <p:graphicFrame>
        <p:nvGraphicFramePr>
          <p:cNvPr id="3" name="Tabla 2">
            <a:extLst>
              <a:ext uri="{FF2B5EF4-FFF2-40B4-BE49-F238E27FC236}">
                <a16:creationId xmlns:a16="http://schemas.microsoft.com/office/drawing/2014/main" id="{05BB60CE-C8CE-4114-BF03-965B06857574}"/>
              </a:ext>
            </a:extLst>
          </p:cNvPr>
          <p:cNvGraphicFramePr>
            <a:graphicFrameLocks noGrp="1"/>
          </p:cNvGraphicFramePr>
          <p:nvPr>
            <p:extLst>
              <p:ext uri="{D42A27DB-BD31-4B8C-83A1-F6EECF244321}">
                <p14:modId xmlns:p14="http://schemas.microsoft.com/office/powerpoint/2010/main" val="2736596495"/>
              </p:ext>
            </p:extLst>
          </p:nvPr>
        </p:nvGraphicFramePr>
        <p:xfrm>
          <a:off x="188916" y="1928626"/>
          <a:ext cx="11850129" cy="3880195"/>
        </p:xfrm>
        <a:graphic>
          <a:graphicData uri="http://schemas.openxmlformats.org/drawingml/2006/table">
            <a:tbl>
              <a:tblPr>
                <a:tableStyleId>{BDBED569-4797-4DF1-A0F4-6AAB3CD982D8}</a:tableStyleId>
              </a:tblPr>
              <a:tblGrid>
                <a:gridCol w="1115931">
                  <a:extLst>
                    <a:ext uri="{9D8B030D-6E8A-4147-A177-3AD203B41FA5}">
                      <a16:colId xmlns:a16="http://schemas.microsoft.com/office/drawing/2014/main" val="1889881851"/>
                    </a:ext>
                  </a:extLst>
                </a:gridCol>
                <a:gridCol w="1115931">
                  <a:extLst>
                    <a:ext uri="{9D8B030D-6E8A-4147-A177-3AD203B41FA5}">
                      <a16:colId xmlns:a16="http://schemas.microsoft.com/office/drawing/2014/main" val="1449894156"/>
                    </a:ext>
                  </a:extLst>
                </a:gridCol>
                <a:gridCol w="4640859">
                  <a:extLst>
                    <a:ext uri="{9D8B030D-6E8A-4147-A177-3AD203B41FA5}">
                      <a16:colId xmlns:a16="http://schemas.microsoft.com/office/drawing/2014/main" val="17678936"/>
                    </a:ext>
                  </a:extLst>
                </a:gridCol>
                <a:gridCol w="1328489">
                  <a:extLst>
                    <a:ext uri="{9D8B030D-6E8A-4147-A177-3AD203B41FA5}">
                      <a16:colId xmlns:a16="http://schemas.microsoft.com/office/drawing/2014/main" val="2301817934"/>
                    </a:ext>
                  </a:extLst>
                </a:gridCol>
                <a:gridCol w="1452483">
                  <a:extLst>
                    <a:ext uri="{9D8B030D-6E8A-4147-A177-3AD203B41FA5}">
                      <a16:colId xmlns:a16="http://schemas.microsoft.com/office/drawing/2014/main" val="1267473359"/>
                    </a:ext>
                  </a:extLst>
                </a:gridCol>
                <a:gridCol w="1098218">
                  <a:extLst>
                    <a:ext uri="{9D8B030D-6E8A-4147-A177-3AD203B41FA5}">
                      <a16:colId xmlns:a16="http://schemas.microsoft.com/office/drawing/2014/main" val="1107562910"/>
                    </a:ext>
                  </a:extLst>
                </a:gridCol>
                <a:gridCol w="1098218">
                  <a:extLst>
                    <a:ext uri="{9D8B030D-6E8A-4147-A177-3AD203B41FA5}">
                      <a16:colId xmlns:a16="http://schemas.microsoft.com/office/drawing/2014/main" val="4292897901"/>
                    </a:ext>
                  </a:extLst>
                </a:gridCol>
              </a:tblGrid>
              <a:tr h="601582">
                <a:tc>
                  <a:txBody>
                    <a:bodyPr/>
                    <a:lstStyle/>
                    <a:p>
                      <a:pPr algn="ctr" fontAlgn="b"/>
                      <a:r>
                        <a:rPr lang="es-PE" sz="1200" u="none" strike="noStrike" dirty="0" err="1">
                          <a:effectLst/>
                        </a:rPr>
                        <a:t>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Código único de inversiones</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Nombre de la inversión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a:effectLst/>
                        </a:rPr>
                        <a:t>Fecha de registro</a:t>
                      </a:r>
                      <a:endParaRPr lang="es-PE" sz="1200" b="1" i="0" u="none" strike="noStrike">
                        <a:solidFill>
                          <a:srgbClr val="000000"/>
                        </a:solidFill>
                        <a:effectLst/>
                        <a:latin typeface="Open Sans"/>
                      </a:endParaRPr>
                    </a:p>
                  </a:txBody>
                  <a:tcPr marL="7620" marR="7620" marT="7620" marB="0" anchor="ctr">
                    <a:solidFill>
                      <a:schemeClr val="accent5"/>
                    </a:solidFill>
                  </a:tcPr>
                </a:tc>
                <a:tc>
                  <a:txBody>
                    <a:bodyPr/>
                    <a:lstStyle/>
                    <a:p>
                      <a:pPr algn="ctr" fontAlgn="b"/>
                      <a:r>
                        <a:rPr lang="es-MX" sz="1200" u="none" strike="noStrike">
                          <a:effectLst/>
                        </a:rPr>
                        <a:t>Monto total de la inversión S/</a:t>
                      </a:r>
                      <a:endParaRPr lang="es-MX" sz="1200" b="1" i="0" u="none" strike="noStrike">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a:effectLst/>
                        </a:rPr>
                        <a:t>Situación</a:t>
                      </a:r>
                      <a:endParaRPr lang="es-PE" sz="1200" b="1" i="0" u="none" strike="noStrike">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Estado</a:t>
                      </a:r>
                      <a:endParaRPr lang="es-PE" sz="1200" b="1" i="0" u="none" strike="noStrike" dirty="0">
                        <a:solidFill>
                          <a:srgbClr val="000000"/>
                        </a:solidFill>
                        <a:effectLst/>
                        <a:latin typeface="Open Sans"/>
                      </a:endParaRPr>
                    </a:p>
                  </a:txBody>
                  <a:tcPr marL="7620" marR="7620" marT="7620" marB="0" anchor="ctr">
                    <a:solidFill>
                      <a:schemeClr val="accent5"/>
                    </a:solidFill>
                  </a:tcPr>
                </a:tc>
                <a:extLst>
                  <a:ext uri="{0D108BD9-81ED-4DB2-BD59-A6C34878D82A}">
                    <a16:rowId xmlns:a16="http://schemas.microsoft.com/office/drawing/2014/main" val="3856570758"/>
                  </a:ext>
                </a:extLst>
              </a:tr>
              <a:tr h="772028">
                <a:tc>
                  <a:txBody>
                    <a:bodyPr/>
                    <a:lstStyle/>
                    <a:p>
                      <a:pPr algn="ctr" fontAlgn="b"/>
                      <a:r>
                        <a:rPr lang="es-PE" sz="1200" u="none" strike="noStrike" dirty="0">
                          <a:effectLst/>
                        </a:rPr>
                        <a:t>1</a:t>
                      </a:r>
                      <a:endParaRPr lang="es-PE"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2471902</a:t>
                      </a:r>
                      <a:endParaRPr lang="es-PE"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l" fontAlgn="b"/>
                      <a:r>
                        <a:rPr lang="es-MX" sz="1200" u="none" strike="noStrike" dirty="0">
                          <a:effectLst/>
                        </a:rPr>
                        <a:t>CONSTRUCCION DE COBERTURA; EN EL(LA) IE TUPAC AMARU II - GAMARRA EN LA LOCALIDAD PACCAYPATA, DISTRITO DE GAMARRA, PROVINCIA GRAU, DEPARTAMENTO APURIMAC</a:t>
                      </a:r>
                      <a:endParaRPr lang="es-MX"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4/12/2019 22:40</a:t>
                      </a:r>
                      <a:endParaRPr lang="es-PE" sz="1200" b="0" i="0" u="none" strike="noStrike">
                        <a:solidFill>
                          <a:srgbClr val="393939"/>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294,046.04</a:t>
                      </a:r>
                      <a:endParaRPr lang="es-PE" sz="12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APROBADO</a:t>
                      </a:r>
                      <a:endParaRPr lang="es-PE" sz="12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ACTIVO</a:t>
                      </a:r>
                      <a:endParaRPr lang="es-PE"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279521676"/>
                  </a:ext>
                </a:extLst>
              </a:tr>
              <a:tr h="772028">
                <a:tc>
                  <a:txBody>
                    <a:bodyPr/>
                    <a:lstStyle/>
                    <a:p>
                      <a:pPr algn="ctr" fontAlgn="b"/>
                      <a:r>
                        <a:rPr lang="es-PE" sz="1200" u="none" strike="noStrike">
                          <a:effectLst/>
                        </a:rPr>
                        <a:t>2</a:t>
                      </a:r>
                      <a:endParaRPr lang="es-PE" sz="12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2471252</a:t>
                      </a:r>
                      <a:endParaRPr lang="es-PE" sz="1200" b="0" i="0" u="none" strike="noStrike">
                        <a:solidFill>
                          <a:srgbClr val="393939"/>
                        </a:solidFill>
                        <a:effectLst/>
                        <a:latin typeface="Arial" panose="020B0604020202020204" pitchFamily="34" charset="0"/>
                      </a:endParaRPr>
                    </a:p>
                  </a:txBody>
                  <a:tcPr marL="7620" marR="7620" marT="7620" marB="0" anchor="ctr"/>
                </a:tc>
                <a:tc>
                  <a:txBody>
                    <a:bodyPr/>
                    <a:lstStyle/>
                    <a:p>
                      <a:pPr algn="l" fontAlgn="b"/>
                      <a:r>
                        <a:rPr lang="es-PE" sz="1200" u="none" strike="noStrike" dirty="0">
                          <a:effectLst/>
                        </a:rPr>
                        <a:t>CONSTRUCCION DE COBERTURA; EN EL(LA) IE 132 CHUQUIBAMBILLA - CHUQUIBAMBILLA DISTRITO DE CHUQUIBAMBILLA, PROVINCIA GRAU, DEPARTAMENTO APURIMAC</a:t>
                      </a:r>
                      <a:endParaRPr lang="es-PE"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200" u="none" strike="noStrike" dirty="0">
                          <a:effectLst/>
                        </a:rPr>
                        <a:t>29/11/2019 13:26</a:t>
                      </a:r>
                      <a:endParaRPr lang="es-PE"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200" u="none" strike="noStrike" dirty="0">
                          <a:effectLst/>
                        </a:rPr>
                        <a:t>154,443.24</a:t>
                      </a:r>
                      <a:endParaRPr lang="es-PE"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APROBADO</a:t>
                      </a:r>
                      <a:endParaRPr lang="es-PE" sz="12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835238996"/>
                  </a:ext>
                </a:extLst>
              </a:tr>
              <a:tr h="962529">
                <a:tc>
                  <a:txBody>
                    <a:bodyPr/>
                    <a:lstStyle/>
                    <a:p>
                      <a:pPr algn="ctr" fontAlgn="b"/>
                      <a:r>
                        <a:rPr lang="es-PE" sz="1200" u="none" strike="noStrike">
                          <a:effectLst/>
                        </a:rPr>
                        <a:t>3</a:t>
                      </a:r>
                      <a:endParaRPr lang="es-PE" sz="12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2470601</a:t>
                      </a:r>
                      <a:endParaRPr lang="es-PE" sz="1200" b="0" i="0" u="none" strike="noStrike">
                        <a:solidFill>
                          <a:srgbClr val="393939"/>
                        </a:solidFill>
                        <a:effectLst/>
                        <a:latin typeface="Arial" panose="020B0604020202020204" pitchFamily="34" charset="0"/>
                      </a:endParaRPr>
                    </a:p>
                  </a:txBody>
                  <a:tcPr marL="7620" marR="7620" marT="7620" marB="0" anchor="ctr"/>
                </a:tc>
                <a:tc>
                  <a:txBody>
                    <a:bodyPr/>
                    <a:lstStyle/>
                    <a:p>
                      <a:pPr algn="l" fontAlgn="b"/>
                      <a:r>
                        <a:rPr lang="es-MX" sz="1200" u="none" strike="noStrike">
                          <a:effectLst/>
                        </a:rPr>
                        <a:t>ADQUISICION DE EQUIPO, ASCENSORES Y MOBILIARIO; REMODELACION DE BLOQUE DE INFRAESTRUCTURA; EN EL(LA) SEDE CENTRAL DEL GOBIERNO REGIONAL DE APURÍMAC DISTRITO DE ABANCAY, PROVINCIA ABANCAY, DEPARTAMENTO APURIMAC</a:t>
                      </a:r>
                      <a:endParaRPr lang="es-MX"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dirty="0">
                          <a:effectLst/>
                        </a:rPr>
                        <a:t>25/11/2019 12:07</a:t>
                      </a:r>
                      <a:endParaRPr lang="es-PE"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200" u="none" strike="noStrike" dirty="0">
                          <a:effectLst/>
                        </a:rPr>
                        <a:t>5,159,240.57</a:t>
                      </a:r>
                      <a:endParaRPr lang="es-PE"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APROBADO</a:t>
                      </a:r>
                      <a:endParaRPr lang="es-PE"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964200548"/>
                  </a:ext>
                </a:extLst>
              </a:tr>
              <a:tr h="772028">
                <a:tc>
                  <a:txBody>
                    <a:bodyPr/>
                    <a:lstStyle/>
                    <a:p>
                      <a:pPr algn="ctr" fontAlgn="b"/>
                      <a:r>
                        <a:rPr lang="es-PE" sz="1200" u="none" strike="noStrike">
                          <a:effectLst/>
                        </a:rPr>
                        <a:t>4</a:t>
                      </a:r>
                      <a:endParaRPr lang="es-PE" sz="12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2462102</a:t>
                      </a:r>
                      <a:endParaRPr lang="es-PE"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l" fontAlgn="b"/>
                      <a:r>
                        <a:rPr lang="es-MX" sz="1200" u="none" strike="noStrike">
                          <a:effectLst/>
                        </a:rPr>
                        <a:t>ADQUISICION DE TERRENO; EN EL(LA) PARA LA DISPOSICIÓN FINAL DE RESIDUOS SÓLIDOS, DISTRITO DE ABANCAY, PROVINCIA ABANCAY, DEPARTAMENTO APURIMAC</a:t>
                      </a:r>
                      <a:endParaRPr lang="es-MX" sz="1200" b="0" i="0" u="none" strike="noStrike">
                        <a:solidFill>
                          <a:srgbClr val="393939"/>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18/09/2019 20:04</a:t>
                      </a:r>
                      <a:endParaRPr lang="es-PE" sz="1200" b="0" i="0" u="none" strike="noStrike">
                        <a:solidFill>
                          <a:srgbClr val="393939"/>
                        </a:solidFill>
                        <a:effectLst/>
                        <a:latin typeface="Arial" panose="020B0604020202020204" pitchFamily="34" charset="0"/>
                      </a:endParaRPr>
                    </a:p>
                  </a:txBody>
                  <a:tcPr marL="7620" marR="7620" marT="7620" marB="0" anchor="ctr"/>
                </a:tc>
                <a:tc>
                  <a:txBody>
                    <a:bodyPr/>
                    <a:lstStyle/>
                    <a:p>
                      <a:pPr algn="r" fontAlgn="b"/>
                      <a:r>
                        <a:rPr lang="es-PE" sz="1200" u="none" strike="noStrike" dirty="0">
                          <a:effectLst/>
                        </a:rPr>
                        <a:t>2,311,500.00</a:t>
                      </a:r>
                      <a:endParaRPr lang="es-PE"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APROBADO</a:t>
                      </a:r>
                      <a:endParaRPr lang="es-PE" sz="12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ACTIVO</a:t>
                      </a:r>
                      <a:endParaRPr lang="es-PE"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096154726"/>
                  </a:ext>
                </a:extLst>
              </a:tr>
            </a:tbl>
          </a:graphicData>
        </a:graphic>
      </p:graphicFrame>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39</a:t>
            </a:fld>
            <a:endParaRPr/>
          </a:p>
        </p:txBody>
      </p:sp>
      <p:graphicFrame>
        <p:nvGraphicFramePr>
          <p:cNvPr id="6" name="Tabla 5">
            <a:extLst>
              <a:ext uri="{FF2B5EF4-FFF2-40B4-BE49-F238E27FC236}">
                <a16:creationId xmlns:a16="http://schemas.microsoft.com/office/drawing/2014/main" id="{7BCB5395-C37C-44A5-8D89-A83FAE3AB767}"/>
              </a:ext>
            </a:extLst>
          </p:cNvPr>
          <p:cNvGraphicFramePr>
            <a:graphicFrameLocks noGrp="1"/>
          </p:cNvGraphicFramePr>
          <p:nvPr>
            <p:extLst>
              <p:ext uri="{D42A27DB-BD31-4B8C-83A1-F6EECF244321}">
                <p14:modId xmlns:p14="http://schemas.microsoft.com/office/powerpoint/2010/main" val="3322306123"/>
              </p:ext>
            </p:extLst>
          </p:nvPr>
        </p:nvGraphicFramePr>
        <p:xfrm>
          <a:off x="234778" y="2131876"/>
          <a:ext cx="11714206" cy="4037214"/>
        </p:xfrm>
        <a:graphic>
          <a:graphicData uri="http://schemas.openxmlformats.org/drawingml/2006/table">
            <a:tbl>
              <a:tblPr>
                <a:tableStyleId>{BDBED569-4797-4DF1-A0F4-6AAB3CD982D8}</a:tableStyleId>
              </a:tblPr>
              <a:tblGrid>
                <a:gridCol w="1103132">
                  <a:extLst>
                    <a:ext uri="{9D8B030D-6E8A-4147-A177-3AD203B41FA5}">
                      <a16:colId xmlns:a16="http://schemas.microsoft.com/office/drawing/2014/main" val="4050046555"/>
                    </a:ext>
                  </a:extLst>
                </a:gridCol>
                <a:gridCol w="1103132">
                  <a:extLst>
                    <a:ext uri="{9D8B030D-6E8A-4147-A177-3AD203B41FA5}">
                      <a16:colId xmlns:a16="http://schemas.microsoft.com/office/drawing/2014/main" val="1841821939"/>
                    </a:ext>
                  </a:extLst>
                </a:gridCol>
                <a:gridCol w="4587626">
                  <a:extLst>
                    <a:ext uri="{9D8B030D-6E8A-4147-A177-3AD203B41FA5}">
                      <a16:colId xmlns:a16="http://schemas.microsoft.com/office/drawing/2014/main" val="2840668082"/>
                    </a:ext>
                  </a:extLst>
                </a:gridCol>
                <a:gridCol w="1313252">
                  <a:extLst>
                    <a:ext uri="{9D8B030D-6E8A-4147-A177-3AD203B41FA5}">
                      <a16:colId xmlns:a16="http://schemas.microsoft.com/office/drawing/2014/main" val="1397821502"/>
                    </a:ext>
                  </a:extLst>
                </a:gridCol>
                <a:gridCol w="1435822">
                  <a:extLst>
                    <a:ext uri="{9D8B030D-6E8A-4147-A177-3AD203B41FA5}">
                      <a16:colId xmlns:a16="http://schemas.microsoft.com/office/drawing/2014/main" val="1147384385"/>
                    </a:ext>
                  </a:extLst>
                </a:gridCol>
                <a:gridCol w="1085621">
                  <a:extLst>
                    <a:ext uri="{9D8B030D-6E8A-4147-A177-3AD203B41FA5}">
                      <a16:colId xmlns:a16="http://schemas.microsoft.com/office/drawing/2014/main" val="3258000907"/>
                    </a:ext>
                  </a:extLst>
                </a:gridCol>
                <a:gridCol w="1085621">
                  <a:extLst>
                    <a:ext uri="{9D8B030D-6E8A-4147-A177-3AD203B41FA5}">
                      <a16:colId xmlns:a16="http://schemas.microsoft.com/office/drawing/2014/main" val="1488096760"/>
                    </a:ext>
                  </a:extLst>
                </a:gridCol>
              </a:tblGrid>
              <a:tr h="278130">
                <a:tc>
                  <a:txBody>
                    <a:bodyPr/>
                    <a:lstStyle/>
                    <a:p>
                      <a:pPr algn="ctr" fontAlgn="b"/>
                      <a:r>
                        <a:rPr lang="es-PE" sz="1200" u="none" strike="noStrike" dirty="0" err="1">
                          <a:effectLst/>
                        </a:rPr>
                        <a:t>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Código único de inversiones</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Nombre de la inversión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Fecha de registro</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MX" sz="1200" u="none" strike="noStrike" dirty="0">
                          <a:effectLst/>
                        </a:rPr>
                        <a:t>Monto total de la inversión S/</a:t>
                      </a:r>
                      <a:endParaRPr lang="es-MX"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Situación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Estado</a:t>
                      </a:r>
                      <a:endParaRPr lang="es-PE" sz="1200" b="1" i="0" u="none" strike="noStrike" dirty="0">
                        <a:solidFill>
                          <a:srgbClr val="000000"/>
                        </a:solidFill>
                        <a:effectLst/>
                        <a:latin typeface="Open Sans"/>
                      </a:endParaRPr>
                    </a:p>
                  </a:txBody>
                  <a:tcPr marL="7620" marR="7620" marT="7620" marB="0" anchor="ctr">
                    <a:solidFill>
                      <a:schemeClr val="accent5"/>
                    </a:solidFill>
                  </a:tcPr>
                </a:tc>
                <a:extLst>
                  <a:ext uri="{0D108BD9-81ED-4DB2-BD59-A6C34878D82A}">
                    <a16:rowId xmlns:a16="http://schemas.microsoft.com/office/drawing/2014/main" val="2975950235"/>
                  </a:ext>
                </a:extLst>
              </a:tr>
              <a:tr h="278130">
                <a:tc>
                  <a:txBody>
                    <a:bodyPr/>
                    <a:lstStyle/>
                    <a:p>
                      <a:pPr marL="0" algn="ctr" defTabSz="914400" rtl="0" eaLnBrk="1" fontAlgn="b" latinLnBrk="0" hangingPunct="1"/>
                      <a:r>
                        <a:rPr lang="es-PE" sz="1200" u="none" strike="noStrike" kern="1200" dirty="0">
                          <a:solidFill>
                            <a:schemeClr val="dk1"/>
                          </a:solidFill>
                          <a:effectLst/>
                        </a:rPr>
                        <a:t>5</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2456379</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l" defTabSz="914400" rtl="0" eaLnBrk="1" fontAlgn="b" latinLnBrk="0" hangingPunct="1"/>
                      <a:r>
                        <a:rPr lang="es-MX" sz="1200" u="none" strike="noStrike" kern="1200" dirty="0">
                          <a:solidFill>
                            <a:schemeClr val="dk1"/>
                          </a:solidFill>
                          <a:effectLst/>
                        </a:rPr>
                        <a:t>CONSTRUCCION DE COBERTURA; EN EL(LA) IE 54266 JOSE MARIA ARGUEDAS - PACHACONAS EN LA LOCALIDAD PACHACONAS, DISTRITO DE PACHACONAS, PROVINCIA ANTABAMBA, DEPARTAMENTO APURIMAC</a:t>
                      </a:r>
                      <a:endParaRPr lang="es-MX"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31/07/2019 20:26</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233,426.00</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APROBADO</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ACTIVO</a:t>
                      </a:r>
                      <a:endParaRPr lang="es-PE" sz="1200" u="none" strike="noStrike" kern="1200" dirty="0">
                        <a:solidFill>
                          <a:schemeClr val="dk1"/>
                        </a:solidFill>
                        <a:effectLst/>
                        <a:latin typeface="+mn-lt"/>
                        <a:ea typeface="+mn-ea"/>
                        <a:cs typeface="+mn-cs"/>
                      </a:endParaRPr>
                    </a:p>
                  </a:txBody>
                  <a:tcPr marL="7620" marR="7620" marT="7620" marB="0" anchor="ctr"/>
                </a:tc>
                <a:extLst>
                  <a:ext uri="{0D108BD9-81ED-4DB2-BD59-A6C34878D82A}">
                    <a16:rowId xmlns:a16="http://schemas.microsoft.com/office/drawing/2014/main" val="1765553954"/>
                  </a:ext>
                </a:extLst>
              </a:tr>
              <a:tr h="658145">
                <a:tc>
                  <a:txBody>
                    <a:bodyPr/>
                    <a:lstStyle/>
                    <a:p>
                      <a:pPr marL="0" algn="ctr" defTabSz="914400" rtl="0" eaLnBrk="1" fontAlgn="b" latinLnBrk="0" hangingPunct="1"/>
                      <a:r>
                        <a:rPr lang="es-PE" sz="1200" u="none" strike="noStrike" kern="1200" dirty="0">
                          <a:solidFill>
                            <a:schemeClr val="dk1"/>
                          </a:solidFill>
                          <a:effectLst/>
                        </a:rPr>
                        <a:t>6</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2456377</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l" defTabSz="914400" rtl="0" eaLnBrk="1" fontAlgn="b" latinLnBrk="0" hangingPunct="1"/>
                      <a:r>
                        <a:rPr lang="es-MX" sz="1200" u="none" strike="noStrike" kern="1200" dirty="0">
                          <a:solidFill>
                            <a:schemeClr val="dk1"/>
                          </a:solidFill>
                          <a:effectLst/>
                        </a:rPr>
                        <a:t>CONSTRUCCION DE COBERTURA; EN EL(LA) DE LA LOZA DEPORTIVA MULTIUSO DE LA DIRECCIÓN REGIONAL DE EDUCACIÓN DE APURÍMAC DISTRITO DE ABANCAY, PROVINCIA ABANCAY, DEPARTAMENTO APURIMAC</a:t>
                      </a:r>
                      <a:endParaRPr lang="es-MX"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31/07/2019 20:01</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301,233.10</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APROBADO</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ACTIVO</a:t>
                      </a:r>
                      <a:endParaRPr lang="es-PE" sz="1200" u="none" strike="noStrike" kern="1200">
                        <a:solidFill>
                          <a:schemeClr val="dk1"/>
                        </a:solidFill>
                        <a:effectLst/>
                        <a:latin typeface="+mn-lt"/>
                        <a:ea typeface="+mn-ea"/>
                        <a:cs typeface="+mn-cs"/>
                      </a:endParaRPr>
                    </a:p>
                  </a:txBody>
                  <a:tcPr marL="7620" marR="7620" marT="7620" marB="0" anchor="ctr"/>
                </a:tc>
                <a:extLst>
                  <a:ext uri="{0D108BD9-81ED-4DB2-BD59-A6C34878D82A}">
                    <a16:rowId xmlns:a16="http://schemas.microsoft.com/office/drawing/2014/main" val="3932968323"/>
                  </a:ext>
                </a:extLst>
              </a:tr>
              <a:tr h="495305">
                <a:tc>
                  <a:txBody>
                    <a:bodyPr/>
                    <a:lstStyle/>
                    <a:p>
                      <a:pPr marL="0" algn="ctr" defTabSz="914400" rtl="0" eaLnBrk="1" fontAlgn="b" latinLnBrk="0" hangingPunct="1"/>
                      <a:r>
                        <a:rPr lang="es-PE" sz="1200" u="none" strike="noStrike" kern="1200">
                          <a:solidFill>
                            <a:schemeClr val="dk1"/>
                          </a:solidFill>
                          <a:effectLst/>
                        </a:rPr>
                        <a:t>7</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2456374</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l" defTabSz="914400" rtl="0" eaLnBrk="1" fontAlgn="b" latinLnBrk="0" hangingPunct="1"/>
                      <a:r>
                        <a:rPr lang="es-MX" sz="1200" u="none" strike="noStrike" kern="1200" dirty="0">
                          <a:solidFill>
                            <a:schemeClr val="dk1"/>
                          </a:solidFill>
                          <a:effectLst/>
                        </a:rPr>
                        <a:t>CONSTRUCCION DE COBERTURA; EN EL(LA) IE 54269 - SABAINO EN LA LOCALIDAD ANTILLA, DISTRITO DE SABAINO, PROVINCIA ANTABAMBA, DEPARTAMENTO APURIMAC</a:t>
                      </a:r>
                      <a:endParaRPr lang="es-MX"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31/07/2019 19:06</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204,646.86</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APROBADO</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ACTIVO</a:t>
                      </a:r>
                      <a:endParaRPr lang="es-PE" sz="1200" u="none" strike="noStrike" kern="1200">
                        <a:solidFill>
                          <a:schemeClr val="dk1"/>
                        </a:solidFill>
                        <a:effectLst/>
                        <a:latin typeface="+mn-lt"/>
                        <a:ea typeface="+mn-ea"/>
                        <a:cs typeface="+mn-cs"/>
                      </a:endParaRPr>
                    </a:p>
                  </a:txBody>
                  <a:tcPr marL="7620" marR="7620" marT="7620" marB="0" anchor="ctr"/>
                </a:tc>
                <a:extLst>
                  <a:ext uri="{0D108BD9-81ED-4DB2-BD59-A6C34878D82A}">
                    <a16:rowId xmlns:a16="http://schemas.microsoft.com/office/drawing/2014/main" val="1416769703"/>
                  </a:ext>
                </a:extLst>
              </a:tr>
              <a:tr h="495305">
                <a:tc>
                  <a:txBody>
                    <a:bodyPr/>
                    <a:lstStyle/>
                    <a:p>
                      <a:pPr marL="0" algn="ctr" defTabSz="914400" rtl="0" eaLnBrk="1" fontAlgn="b" latinLnBrk="0" hangingPunct="1"/>
                      <a:r>
                        <a:rPr lang="es-PE" sz="1200" u="none" strike="noStrike" kern="1200">
                          <a:solidFill>
                            <a:schemeClr val="dk1"/>
                          </a:solidFill>
                          <a:effectLst/>
                        </a:rPr>
                        <a:t>8</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2456356</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l" defTabSz="914400" rtl="0" eaLnBrk="1" fontAlgn="b" latinLnBrk="0" hangingPunct="1"/>
                      <a:r>
                        <a:rPr lang="es-MX" sz="1200" u="none" strike="noStrike" kern="1200" dirty="0">
                          <a:solidFill>
                            <a:schemeClr val="dk1"/>
                          </a:solidFill>
                          <a:effectLst/>
                        </a:rPr>
                        <a:t>CONSTRUCCION DE COBERTURA; EN EL(LA) IE 54262 - JUAN ESPINOZA MEDRANO EN LA LOCALIDAD CALCAUSO, DISTRITO DE JUAN ESPINOZA MEDRANO, PROVINCIA ANTABAMBA, DEPARTAMENTO APURIMAC</a:t>
                      </a:r>
                      <a:endParaRPr lang="es-MX"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31/07/2019 17:21</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229,394.87</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APROBADO</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ACTIVO</a:t>
                      </a:r>
                      <a:endParaRPr lang="es-PE" sz="1200" u="none" strike="noStrike" kern="1200">
                        <a:solidFill>
                          <a:schemeClr val="dk1"/>
                        </a:solidFill>
                        <a:effectLst/>
                        <a:latin typeface="+mn-lt"/>
                        <a:ea typeface="+mn-ea"/>
                        <a:cs typeface="+mn-cs"/>
                      </a:endParaRPr>
                    </a:p>
                  </a:txBody>
                  <a:tcPr marL="7620" marR="7620" marT="7620" marB="0" anchor="ctr"/>
                </a:tc>
                <a:extLst>
                  <a:ext uri="{0D108BD9-81ED-4DB2-BD59-A6C34878D82A}">
                    <a16:rowId xmlns:a16="http://schemas.microsoft.com/office/drawing/2014/main" val="2581702295"/>
                  </a:ext>
                </a:extLst>
              </a:tr>
              <a:tr h="495305">
                <a:tc>
                  <a:txBody>
                    <a:bodyPr/>
                    <a:lstStyle/>
                    <a:p>
                      <a:pPr marL="0" algn="ctr" defTabSz="914400" rtl="0" eaLnBrk="1" fontAlgn="b" latinLnBrk="0" hangingPunct="1"/>
                      <a:r>
                        <a:rPr lang="es-PE" sz="1200" u="none" strike="noStrike" kern="1200">
                          <a:solidFill>
                            <a:schemeClr val="dk1"/>
                          </a:solidFill>
                          <a:effectLst/>
                        </a:rPr>
                        <a:t>9</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2456286</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l" defTabSz="914400" rtl="0" eaLnBrk="1" fontAlgn="b" latinLnBrk="0" hangingPunct="1"/>
                      <a:r>
                        <a:rPr lang="es-MX" sz="1200" u="none" strike="noStrike" kern="1200">
                          <a:solidFill>
                            <a:schemeClr val="dk1"/>
                          </a:solidFill>
                          <a:effectLst/>
                        </a:rPr>
                        <a:t>CONSTRUCCION DE COBERTURA; EN EL(LA) IE 54333 - YANACA EN LA LOCALIDAD SARAICA, DISTRITO DE YANACA, PROVINCIA AYMARAES, DEPARTAMENTO APURIMAC</a:t>
                      </a:r>
                      <a:endParaRPr lang="es-MX"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31/07/2019 11:30</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321,272.74</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APROBADO</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ACTIVO</a:t>
                      </a:r>
                      <a:endParaRPr lang="es-PE" sz="1200" u="none" strike="noStrike" kern="1200">
                        <a:solidFill>
                          <a:schemeClr val="dk1"/>
                        </a:solidFill>
                        <a:effectLst/>
                        <a:latin typeface="+mn-lt"/>
                        <a:ea typeface="+mn-ea"/>
                        <a:cs typeface="+mn-cs"/>
                      </a:endParaRPr>
                    </a:p>
                  </a:txBody>
                  <a:tcPr marL="7620" marR="7620" marT="7620" marB="0" anchor="ctr"/>
                </a:tc>
                <a:extLst>
                  <a:ext uri="{0D108BD9-81ED-4DB2-BD59-A6C34878D82A}">
                    <a16:rowId xmlns:a16="http://schemas.microsoft.com/office/drawing/2014/main" val="3178207839"/>
                  </a:ext>
                </a:extLst>
              </a:tr>
              <a:tr h="699654">
                <a:tc>
                  <a:txBody>
                    <a:bodyPr/>
                    <a:lstStyle/>
                    <a:p>
                      <a:pPr marL="0" algn="ctr" defTabSz="914400" rtl="0" eaLnBrk="1" fontAlgn="b" latinLnBrk="0" hangingPunct="1"/>
                      <a:r>
                        <a:rPr lang="es-PE" sz="1200" u="none" strike="noStrike" kern="1200">
                          <a:solidFill>
                            <a:schemeClr val="dk1"/>
                          </a:solidFill>
                          <a:effectLst/>
                        </a:rPr>
                        <a:t>10</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2456271</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l" defTabSz="914400" rtl="0" eaLnBrk="1" fontAlgn="b" latinLnBrk="0" hangingPunct="1"/>
                      <a:r>
                        <a:rPr lang="es-MX" sz="1200" u="none" strike="noStrike" kern="1200" dirty="0">
                          <a:solidFill>
                            <a:schemeClr val="dk1"/>
                          </a:solidFill>
                          <a:effectLst/>
                        </a:rPr>
                        <a:t>CONSTRUCCION DE COBERTURA; EN EL(LA) IE 54253 - ANTABAMBA EN LA LOCALIDAD ANTABAMBA, DISTRITO DE ANTABAMBA, PROVINCIA ANTABAMBA, DEPARTAMENTO APURIMAC</a:t>
                      </a:r>
                      <a:endParaRPr lang="es-MX"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31/07/2019 10:48</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a:solidFill>
                            <a:schemeClr val="dk1"/>
                          </a:solidFill>
                          <a:effectLst/>
                        </a:rPr>
                        <a:t>247,863.26</a:t>
                      </a:r>
                      <a:endParaRPr lang="es-PE" sz="1200" u="none" strike="noStrike" kern="120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APROBADO</a:t>
                      </a:r>
                      <a:endParaRPr lang="es-PE" sz="1200" u="none" strike="noStrike" kern="1200" dirty="0">
                        <a:solidFill>
                          <a:schemeClr val="dk1"/>
                        </a:solidFill>
                        <a:effectLst/>
                        <a:latin typeface="+mn-lt"/>
                        <a:ea typeface="+mn-ea"/>
                        <a:cs typeface="+mn-cs"/>
                      </a:endParaRPr>
                    </a:p>
                  </a:txBody>
                  <a:tcPr marL="7620" marR="7620" marT="7620" marB="0" anchor="ctr"/>
                </a:tc>
                <a:tc>
                  <a:txBody>
                    <a:bodyPr/>
                    <a:lstStyle/>
                    <a:p>
                      <a:pPr marL="0" algn="ctr" defTabSz="914400" rtl="0" eaLnBrk="1" fontAlgn="b" latinLnBrk="0" hangingPunct="1"/>
                      <a:r>
                        <a:rPr lang="es-PE" sz="1200" u="none" strike="noStrike" kern="1200" dirty="0">
                          <a:solidFill>
                            <a:schemeClr val="dk1"/>
                          </a:solidFill>
                          <a:effectLst/>
                        </a:rPr>
                        <a:t>ACTIVO</a:t>
                      </a:r>
                      <a:endParaRPr lang="es-PE" sz="1200" u="none" strike="noStrike" kern="1200" dirty="0">
                        <a:solidFill>
                          <a:schemeClr val="dk1"/>
                        </a:solidFill>
                        <a:effectLst/>
                        <a:latin typeface="+mn-lt"/>
                        <a:ea typeface="+mn-ea"/>
                        <a:cs typeface="+mn-cs"/>
                      </a:endParaRPr>
                    </a:p>
                  </a:txBody>
                  <a:tcPr marL="7620" marR="7620" marT="7620" marB="0" anchor="ctr"/>
                </a:tc>
                <a:extLst>
                  <a:ext uri="{0D108BD9-81ED-4DB2-BD59-A6C34878D82A}">
                    <a16:rowId xmlns:a16="http://schemas.microsoft.com/office/drawing/2014/main" val="2652700524"/>
                  </a:ext>
                </a:extLst>
              </a:tr>
            </a:tbl>
          </a:graphicData>
        </a:graphic>
      </p:graphicFrame>
      <p:sp>
        <p:nvSpPr>
          <p:cNvPr id="7" name="Google Shape;95;p13">
            <a:extLst>
              <a:ext uri="{FF2B5EF4-FFF2-40B4-BE49-F238E27FC236}">
                <a16:creationId xmlns:a16="http://schemas.microsoft.com/office/drawing/2014/main" id="{3AA79574-5291-4642-9D3D-32EC47822454}"/>
              </a:ext>
            </a:extLst>
          </p:cNvPr>
          <p:cNvSpPr txBox="1">
            <a:spLocks/>
          </p:cNvSpPr>
          <p:nvPr/>
        </p:nvSpPr>
        <p:spPr>
          <a:xfrm>
            <a:off x="1002016" y="524379"/>
            <a:ext cx="10562741" cy="524800"/>
          </a:xfrm>
          <a:prstGeom prst="rect">
            <a:avLst/>
          </a:prstGeom>
        </p:spPr>
        <p:txBody>
          <a:bodyPr spcFirstLastPara="1" vert="horz" wrap="square" lIns="0" tIns="0" rIns="0" bIns="0" rtlCol="0" anchor="b" anchorCtr="0">
            <a:noAutofit/>
          </a:bodyPr>
          <a:lstStyle>
            <a:lvl1pPr lvl="0" algn="l" defTabSz="914400" rtl="0" eaLnBrk="1" latinLnBrk="0" hangingPunct="1">
              <a:lnSpc>
                <a:spcPct val="85000"/>
              </a:lnSpc>
              <a:spcBef>
                <a:spcPts val="0"/>
              </a:spcBef>
              <a:spcAft>
                <a:spcPts val="0"/>
              </a:spcAft>
              <a:buSzPts val="3000"/>
              <a:buNone/>
              <a:defRPr sz="4800" kern="1200" spc="-50" baseline="0">
                <a:solidFill>
                  <a:schemeClr val="tx1">
                    <a:lumMod val="75000"/>
                    <a:lumOff val="25000"/>
                  </a:schemeClr>
                </a:solidFill>
                <a:latin typeface="+mj-lt"/>
                <a:ea typeface="+mj-ea"/>
                <a:cs typeface="+mj-c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pPr algn="ctr" defTabSz="457200">
              <a:lnSpc>
                <a:spcPct val="100000"/>
              </a:lnSpc>
              <a:buClr>
                <a:schemeClr val="dk1"/>
              </a:buClr>
              <a:buSzPts val="5400"/>
            </a:pPr>
            <a:r>
              <a:rPr lang="es-MX" sz="2800" b="1">
                <a:ln w="0"/>
                <a:solidFill>
                  <a:schemeClr val="accent1"/>
                </a:solidFill>
                <a:latin typeface="+mn-lt"/>
                <a:sym typeface="Lato Black"/>
              </a:rPr>
              <a:t>IOARR PROGRAMADOS  Y APROBADOS - 2019</a:t>
            </a:r>
            <a:endParaRPr lang="es-MX" sz="2800" b="1" dirty="0">
              <a:ln w="0"/>
              <a:solidFill>
                <a:schemeClr val="accent1"/>
              </a:solidFill>
              <a:latin typeface="+mn-lt"/>
              <a:sym typeface="Lato Black"/>
            </a:endParaRPr>
          </a:p>
        </p:txBody>
      </p:sp>
    </p:spTree>
    <p:extLst>
      <p:ext uri="{BB962C8B-B14F-4D97-AF65-F5344CB8AC3E}">
        <p14:creationId xmlns:p14="http://schemas.microsoft.com/office/powerpoint/2010/main" val="2409207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1110504" y="755529"/>
            <a:ext cx="10562741" cy="524800"/>
          </a:xfrm>
          <a:prstGeom prst="rect">
            <a:avLst/>
          </a:prstGeom>
        </p:spPr>
        <p:txBody>
          <a:bodyPr spcFirstLastPara="1" vert="horz" wrap="square" lIns="0" tIns="0" rIns="0" bIns="0" rtlCol="0" anchor="b" anchorCtr="0">
            <a:noAutofit/>
          </a:bodyPr>
          <a:lstStyle/>
          <a:p>
            <a:pPr algn="ctr" defTabSz="457200">
              <a:lnSpc>
                <a:spcPct val="100000"/>
              </a:lnSpc>
              <a:buClr>
                <a:schemeClr val="dk1"/>
              </a:buClr>
              <a:buSzPts val="5400"/>
            </a:pPr>
            <a:r>
              <a:rPr lang="es-MX" sz="2800" b="1" dirty="0">
                <a:ln w="0"/>
                <a:solidFill>
                  <a:schemeClr val="accent6">
                    <a:lumMod val="75000"/>
                  </a:schemeClr>
                </a:solidFill>
                <a:latin typeface="+mn-lt"/>
              </a:rPr>
              <a:t>Proyectos de Inversión en Proceso de Formulación </a:t>
            </a:r>
            <a:r>
              <a:rPr lang="en" sz="2800" b="1" dirty="0">
                <a:ln w="0"/>
                <a:solidFill>
                  <a:schemeClr val="tx1"/>
                </a:solidFill>
                <a:latin typeface="+mn-lt"/>
                <a:sym typeface="Lato Black"/>
              </a:rPr>
              <a:t>- </a:t>
            </a:r>
            <a:r>
              <a:rPr lang="en" sz="2800" b="1" dirty="0">
                <a:ln w="0"/>
                <a:solidFill>
                  <a:schemeClr val="accent6">
                    <a:lumMod val="75000"/>
                  </a:schemeClr>
                </a:solidFill>
                <a:latin typeface="+mn-lt"/>
                <a:sym typeface="Lato Black"/>
              </a:rPr>
              <a:t>2020</a:t>
            </a:r>
            <a:endParaRPr sz="2800" b="1" dirty="0">
              <a:ln w="0"/>
              <a:solidFill>
                <a:schemeClr val="accent6">
                  <a:lumMod val="75000"/>
                </a:schemeClr>
              </a:solidFill>
              <a:latin typeface="+mn-lt"/>
              <a:sym typeface="Lato Black"/>
            </a:endParaRP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4</a:t>
            </a:fld>
            <a:endParaRPr/>
          </a:p>
        </p:txBody>
      </p:sp>
      <p:sp>
        <p:nvSpPr>
          <p:cNvPr id="2" name="Google Shape;95;p13">
            <a:extLst>
              <a:ext uri="{FF2B5EF4-FFF2-40B4-BE49-F238E27FC236}">
                <a16:creationId xmlns:a16="http://schemas.microsoft.com/office/drawing/2014/main" id="{DAEB0D2F-2CCF-47D1-94EF-E65610CDEE82}"/>
              </a:ext>
            </a:extLst>
          </p:cNvPr>
          <p:cNvSpPr txBox="1">
            <a:spLocks/>
          </p:cNvSpPr>
          <p:nvPr/>
        </p:nvSpPr>
        <p:spPr>
          <a:xfrm>
            <a:off x="705290" y="-203512"/>
            <a:ext cx="10315553" cy="96058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400" b="1" dirty="0">
                <a:ln w="0"/>
                <a:solidFill>
                  <a:schemeClr val="tx1"/>
                </a:solidFill>
                <a:effectLst>
                  <a:outerShdw blurRad="38100" dist="25400" dir="5400000" algn="ctr" rotWithShape="0">
                    <a:srgbClr val="6E747A">
                      <a:alpha val="43000"/>
                    </a:srgbClr>
                  </a:outerShdw>
                </a:effectLst>
                <a:latin typeface="Arial Black" panose="020B0A04020102020204" pitchFamily="34" charset="0"/>
                <a:ea typeface="+mj-ea"/>
                <a:cs typeface="+mj-cs"/>
              </a:rPr>
              <a:t>Función </a:t>
            </a:r>
            <a:r>
              <a:rPr lang="es-PE" sz="2400" b="1" dirty="0">
                <a:ln w="0"/>
                <a:solidFill>
                  <a:schemeClr val="tx1"/>
                </a:solidFill>
                <a:effectLst>
                  <a:outerShdw blurRad="38100" dist="25400" dir="5400000" algn="ctr" rotWithShape="0">
                    <a:srgbClr val="6E747A">
                      <a:alpha val="43000"/>
                    </a:srgbClr>
                  </a:outerShdw>
                </a:effectLst>
                <a:latin typeface="Arial Black" panose="020B0A04020102020204" pitchFamily="34" charset="0"/>
                <a:ea typeface="+mj-ea"/>
                <a:cs typeface="+mj-cs"/>
              </a:rPr>
              <a:t>Salud</a:t>
            </a:r>
          </a:p>
          <a:p>
            <a:pPr algn="ctr"/>
            <a:endParaRPr lang="es-MX" sz="2400" b="1" dirty="0">
              <a:ln w="0"/>
              <a:solidFill>
                <a:schemeClr val="accent1"/>
              </a:solidFill>
              <a:effectLst>
                <a:outerShdw blurRad="38100" dist="25400" dir="5400000" algn="ctr" rotWithShape="0">
                  <a:srgbClr val="6E747A">
                    <a:alpha val="43000"/>
                  </a:srgbClr>
                </a:outerShdw>
              </a:effectLst>
              <a:latin typeface="Arial Black" panose="020B0A04020102020204" pitchFamily="34" charset="0"/>
              <a:ea typeface="+mj-ea"/>
              <a:cs typeface="+mj-cs"/>
            </a:endParaRPr>
          </a:p>
        </p:txBody>
      </p:sp>
      <p:graphicFrame>
        <p:nvGraphicFramePr>
          <p:cNvPr id="7" name="Tabla 6"/>
          <p:cNvGraphicFramePr>
            <a:graphicFrameLocks noGrp="1"/>
          </p:cNvGraphicFramePr>
          <p:nvPr>
            <p:extLst>
              <p:ext uri="{D42A27DB-BD31-4B8C-83A1-F6EECF244321}">
                <p14:modId xmlns:p14="http://schemas.microsoft.com/office/powerpoint/2010/main" val="1080275489"/>
              </p:ext>
            </p:extLst>
          </p:nvPr>
        </p:nvGraphicFramePr>
        <p:xfrm>
          <a:off x="863313" y="2408192"/>
          <a:ext cx="10562741" cy="1778418"/>
        </p:xfrm>
        <a:graphic>
          <a:graphicData uri="http://schemas.openxmlformats.org/drawingml/2006/table">
            <a:tbl>
              <a:tblPr>
                <a:tableStyleId>{BDBED569-4797-4DF1-A0F4-6AAB3CD982D8}</a:tableStyleId>
              </a:tblPr>
              <a:tblGrid>
                <a:gridCol w="448832">
                  <a:extLst>
                    <a:ext uri="{9D8B030D-6E8A-4147-A177-3AD203B41FA5}">
                      <a16:colId xmlns:a16="http://schemas.microsoft.com/office/drawing/2014/main" val="20000"/>
                    </a:ext>
                  </a:extLst>
                </a:gridCol>
                <a:gridCol w="928618">
                  <a:extLst>
                    <a:ext uri="{9D8B030D-6E8A-4147-A177-3AD203B41FA5}">
                      <a16:colId xmlns:a16="http://schemas.microsoft.com/office/drawing/2014/main" val="20001"/>
                    </a:ext>
                  </a:extLst>
                </a:gridCol>
                <a:gridCol w="3869239">
                  <a:extLst>
                    <a:ext uri="{9D8B030D-6E8A-4147-A177-3AD203B41FA5}">
                      <a16:colId xmlns:a16="http://schemas.microsoft.com/office/drawing/2014/main" val="20002"/>
                    </a:ext>
                  </a:extLst>
                </a:gridCol>
                <a:gridCol w="1191725">
                  <a:extLst>
                    <a:ext uri="{9D8B030D-6E8A-4147-A177-3AD203B41FA5}">
                      <a16:colId xmlns:a16="http://schemas.microsoft.com/office/drawing/2014/main" val="20003"/>
                    </a:ext>
                  </a:extLst>
                </a:gridCol>
                <a:gridCol w="928618">
                  <a:extLst>
                    <a:ext uri="{9D8B030D-6E8A-4147-A177-3AD203B41FA5}">
                      <a16:colId xmlns:a16="http://schemas.microsoft.com/office/drawing/2014/main" val="20004"/>
                    </a:ext>
                  </a:extLst>
                </a:gridCol>
                <a:gridCol w="1567042">
                  <a:extLst>
                    <a:ext uri="{9D8B030D-6E8A-4147-A177-3AD203B41FA5}">
                      <a16:colId xmlns:a16="http://schemas.microsoft.com/office/drawing/2014/main" val="20005"/>
                    </a:ext>
                  </a:extLst>
                </a:gridCol>
                <a:gridCol w="1628667">
                  <a:extLst>
                    <a:ext uri="{9D8B030D-6E8A-4147-A177-3AD203B41FA5}">
                      <a16:colId xmlns:a16="http://schemas.microsoft.com/office/drawing/2014/main" val="20006"/>
                    </a:ext>
                  </a:extLst>
                </a:gridCol>
              </a:tblGrid>
              <a:tr h="335008">
                <a:tc>
                  <a:txBody>
                    <a:bodyPr/>
                    <a:lstStyle/>
                    <a:p>
                      <a:pPr algn="ctr" fontAlgn="ctr"/>
                      <a:r>
                        <a:rPr lang="es-PE" sz="1400" b="1" u="none" strike="noStrike" dirty="0">
                          <a:solidFill>
                            <a:schemeClr val="tx1"/>
                          </a:solidFill>
                          <a:effectLst/>
                        </a:rPr>
                        <a:t>N°</a:t>
                      </a:r>
                      <a:endParaRPr lang="es-PE" sz="1400" b="1" i="0" u="none" strike="noStrike" dirty="0">
                        <a:solidFill>
                          <a:schemeClr val="tx1"/>
                        </a:solidFill>
                        <a:effectLst/>
                        <a:latin typeface="Arial" panose="020B0604020202020204" pitchFamily="34" charset="0"/>
                      </a:endParaRPr>
                    </a:p>
                  </a:txBody>
                  <a:tcPr marL="9525" marR="9525" marT="9525" marB="0" anchor="ctr">
                    <a:solidFill>
                      <a:schemeClr val="accent5"/>
                    </a:solidFill>
                  </a:tcPr>
                </a:tc>
                <a:tc>
                  <a:txBody>
                    <a:bodyPr/>
                    <a:lstStyle/>
                    <a:p>
                      <a:pPr algn="ctr" fontAlgn="ctr"/>
                      <a:r>
                        <a:rPr lang="es-PE" sz="1400" b="1" u="none" strike="noStrike" dirty="0">
                          <a:solidFill>
                            <a:schemeClr val="tx1"/>
                          </a:solidFill>
                          <a:effectLst/>
                        </a:rPr>
                        <a:t>CUI</a:t>
                      </a:r>
                      <a:endParaRPr lang="es-PE" sz="1400" b="1" i="0" u="none" strike="noStrike" dirty="0">
                        <a:solidFill>
                          <a:schemeClr val="tx1"/>
                        </a:solidFill>
                        <a:effectLst/>
                        <a:latin typeface="Arial" panose="020B0604020202020204" pitchFamily="34" charset="0"/>
                      </a:endParaRPr>
                    </a:p>
                  </a:txBody>
                  <a:tcPr marL="9525" marR="9525" marT="9525" marB="0" anchor="ctr">
                    <a:solidFill>
                      <a:schemeClr val="accent5"/>
                    </a:solidFill>
                  </a:tcPr>
                </a:tc>
                <a:tc>
                  <a:txBody>
                    <a:bodyPr/>
                    <a:lstStyle/>
                    <a:p>
                      <a:pPr algn="ctr" fontAlgn="ctr"/>
                      <a:r>
                        <a:rPr lang="es-PE" sz="1400" b="1" u="none" strike="noStrike" dirty="0">
                          <a:solidFill>
                            <a:schemeClr val="tx1"/>
                          </a:solidFill>
                          <a:effectLst/>
                        </a:rPr>
                        <a:t>Nombre de la inversión</a:t>
                      </a:r>
                      <a:endParaRPr lang="es-PE" sz="1400" b="1" i="0" u="none" strike="noStrike" dirty="0">
                        <a:solidFill>
                          <a:schemeClr val="tx1"/>
                        </a:solidFill>
                        <a:effectLst/>
                        <a:latin typeface="Arial" panose="020B0604020202020204" pitchFamily="34" charset="0"/>
                      </a:endParaRPr>
                    </a:p>
                  </a:txBody>
                  <a:tcPr marL="9525" marR="9525" marT="9525" marB="0" anchor="ctr">
                    <a:solidFill>
                      <a:schemeClr val="accent5"/>
                    </a:solidFill>
                  </a:tcPr>
                </a:tc>
                <a:tc>
                  <a:txBody>
                    <a:bodyPr/>
                    <a:lstStyle/>
                    <a:p>
                      <a:pPr algn="ctr" fontAlgn="ctr"/>
                      <a:r>
                        <a:rPr lang="es-PE" sz="1400" b="1" u="none" strike="noStrike" dirty="0">
                          <a:solidFill>
                            <a:schemeClr val="tx1"/>
                          </a:solidFill>
                          <a:effectLst/>
                        </a:rPr>
                        <a:t>Monto viable</a:t>
                      </a:r>
                      <a:endParaRPr lang="es-PE" sz="1400" b="1" i="0" u="none" strike="noStrike" dirty="0">
                        <a:solidFill>
                          <a:schemeClr val="tx1"/>
                        </a:solidFill>
                        <a:effectLst/>
                        <a:latin typeface="Arial" panose="020B0604020202020204" pitchFamily="34" charset="0"/>
                      </a:endParaRPr>
                    </a:p>
                  </a:txBody>
                  <a:tcPr marL="9525" marR="9525" marT="9525" marB="0" anchor="ctr">
                    <a:solidFill>
                      <a:schemeClr val="accent5"/>
                    </a:solidFill>
                  </a:tcPr>
                </a:tc>
                <a:tc>
                  <a:txBody>
                    <a:bodyPr/>
                    <a:lstStyle/>
                    <a:p>
                      <a:pPr algn="ctr" fontAlgn="ctr"/>
                      <a:r>
                        <a:rPr lang="es-PE" sz="1400" b="1" u="none" strike="noStrike" dirty="0">
                          <a:solidFill>
                            <a:schemeClr val="tx1"/>
                          </a:solidFill>
                          <a:effectLst/>
                        </a:rPr>
                        <a:t>Situación</a:t>
                      </a:r>
                      <a:endParaRPr lang="es-PE" sz="1400" b="1" i="0" u="none" strike="noStrike" dirty="0">
                        <a:solidFill>
                          <a:schemeClr val="tx1"/>
                        </a:solidFill>
                        <a:effectLst/>
                        <a:latin typeface="Arial" panose="020B0604020202020204" pitchFamily="34" charset="0"/>
                      </a:endParaRPr>
                    </a:p>
                  </a:txBody>
                  <a:tcPr marL="9525" marR="9525" marT="9525" marB="0" anchor="ctr">
                    <a:solidFill>
                      <a:schemeClr val="accent5"/>
                    </a:solidFill>
                  </a:tcPr>
                </a:tc>
                <a:tc>
                  <a:txBody>
                    <a:bodyPr/>
                    <a:lstStyle/>
                    <a:p>
                      <a:pPr algn="ctr" fontAlgn="ctr"/>
                      <a:r>
                        <a:rPr lang="es-PE" sz="1400" b="1" u="none" strike="noStrike" dirty="0">
                          <a:solidFill>
                            <a:schemeClr val="tx1"/>
                          </a:solidFill>
                          <a:effectLst/>
                        </a:rPr>
                        <a:t>Alcance</a:t>
                      </a:r>
                      <a:endParaRPr lang="es-PE" sz="1400" b="1" i="0" u="none" strike="noStrike" dirty="0">
                        <a:solidFill>
                          <a:schemeClr val="tx1"/>
                        </a:solidFill>
                        <a:effectLst/>
                        <a:latin typeface="Arial" panose="020B0604020202020204" pitchFamily="34" charset="0"/>
                      </a:endParaRPr>
                    </a:p>
                  </a:txBody>
                  <a:tcPr marL="9525" marR="9525" marT="9525" marB="0" anchor="ctr">
                    <a:solidFill>
                      <a:schemeClr val="accent5"/>
                    </a:solidFill>
                  </a:tcPr>
                </a:tc>
                <a:tc>
                  <a:txBody>
                    <a:bodyPr/>
                    <a:lstStyle/>
                    <a:p>
                      <a:pPr algn="ctr" fontAlgn="ctr"/>
                      <a:r>
                        <a:rPr lang="es-PE" sz="1400" b="1" u="none" strike="noStrike" dirty="0">
                          <a:solidFill>
                            <a:schemeClr val="tx1"/>
                          </a:solidFill>
                          <a:effectLst/>
                        </a:rPr>
                        <a:t>Observaciones</a:t>
                      </a:r>
                      <a:endParaRPr lang="es-PE" sz="1400" b="1" i="0" u="none" strike="noStrike" dirty="0">
                        <a:solidFill>
                          <a:schemeClr val="tx1"/>
                        </a:solidFill>
                        <a:effectLst/>
                        <a:latin typeface="Arial" panose="020B0604020202020204" pitchFamily="34" charset="0"/>
                      </a:endParaRPr>
                    </a:p>
                  </a:txBody>
                  <a:tcPr marL="9525" marR="9525" marT="9525" marB="0" anchor="ctr">
                    <a:solidFill>
                      <a:schemeClr val="accent5"/>
                    </a:solidFill>
                  </a:tcPr>
                </a:tc>
                <a:extLst>
                  <a:ext uri="{0D108BD9-81ED-4DB2-BD59-A6C34878D82A}">
                    <a16:rowId xmlns:a16="http://schemas.microsoft.com/office/drawing/2014/main" val="10000"/>
                  </a:ext>
                </a:extLst>
              </a:tr>
              <a:tr h="1443410">
                <a:tc>
                  <a:txBody>
                    <a:bodyPr/>
                    <a:lstStyle/>
                    <a:p>
                      <a:pPr algn="ctr" fontAlgn="ctr"/>
                      <a:r>
                        <a:rPr lang="es-PE" sz="1400" u="none" strike="noStrike">
                          <a:effectLst/>
                        </a:rPr>
                        <a:t>1</a:t>
                      </a:r>
                      <a:endParaRPr lang="es-PE" sz="1400" b="0" i="0" u="none" strike="noStrike">
                        <a:effectLst/>
                        <a:latin typeface="Arial" panose="020B0604020202020204" pitchFamily="34" charset="0"/>
                      </a:endParaRPr>
                    </a:p>
                  </a:txBody>
                  <a:tcPr marL="9525" marR="9525" marT="9525" marB="0" anchor="ctr"/>
                </a:tc>
                <a:tc>
                  <a:txBody>
                    <a:bodyPr/>
                    <a:lstStyle/>
                    <a:p>
                      <a:pPr algn="ctr" fontAlgn="ctr"/>
                      <a:r>
                        <a:rPr lang="es-PE" sz="1400" u="none" strike="noStrike">
                          <a:effectLst/>
                        </a:rPr>
                        <a:t>2445283</a:t>
                      </a:r>
                      <a:endParaRPr lang="es-PE" sz="1400" b="0" i="0" u="none" strike="noStrike">
                        <a:effectLst/>
                        <a:latin typeface="Arial" panose="020B0604020202020204" pitchFamily="34" charset="0"/>
                      </a:endParaRPr>
                    </a:p>
                  </a:txBody>
                  <a:tcPr marL="9525" marR="9525" marT="9525" marB="0" anchor="ctr"/>
                </a:tc>
                <a:tc>
                  <a:txBody>
                    <a:bodyPr/>
                    <a:lstStyle/>
                    <a:p>
                      <a:pPr algn="l" fontAlgn="ctr"/>
                      <a:r>
                        <a:rPr lang="es-PE" sz="1400" u="none" strike="noStrike" dirty="0">
                          <a:effectLst/>
                        </a:rPr>
                        <a:t>MEJORAMIENTO DE LOS SERVICIOS DE SALUD DEL CENTRO DE SALUD HUANCARAMA DEL DISTRITO DE HUANCARAMA - PROVINCIA DE ANDAHUAYLAS - DEPARTAMENTO DE APURIMAC</a:t>
                      </a:r>
                      <a:endParaRPr lang="es-PE" sz="1400" b="0" i="0" u="none" strike="noStrike" dirty="0">
                        <a:effectLst/>
                        <a:latin typeface="Arial" panose="020B0604020202020204" pitchFamily="34" charset="0"/>
                      </a:endParaRPr>
                    </a:p>
                  </a:txBody>
                  <a:tcPr marL="9525" marR="9525" marT="9525" marB="0" anchor="ctr"/>
                </a:tc>
                <a:tc>
                  <a:txBody>
                    <a:bodyPr/>
                    <a:lstStyle/>
                    <a:p>
                      <a:pPr algn="ctr" fontAlgn="ctr"/>
                      <a:r>
                        <a:rPr lang="es-PE" sz="1400" u="none" strike="noStrike" dirty="0">
                          <a:effectLst/>
                        </a:rPr>
                        <a:t>28,581,016.69</a:t>
                      </a:r>
                      <a:endParaRPr lang="es-PE" sz="1400" b="0" i="0" u="none" strike="noStrike" dirty="0">
                        <a:effectLst/>
                        <a:latin typeface="Arial" panose="020B0604020202020204" pitchFamily="34" charset="0"/>
                      </a:endParaRPr>
                    </a:p>
                  </a:txBody>
                  <a:tcPr marL="9525" marR="9525" marT="9525" marB="0" anchor="ctr"/>
                </a:tc>
                <a:tc>
                  <a:txBody>
                    <a:bodyPr/>
                    <a:lstStyle/>
                    <a:p>
                      <a:pPr algn="ctr" fontAlgn="ctr"/>
                      <a:r>
                        <a:rPr lang="es-PE" sz="1400" u="none" strike="noStrike" dirty="0">
                          <a:effectLst/>
                        </a:rPr>
                        <a:t>VIABLE</a:t>
                      </a:r>
                      <a:endParaRPr lang="es-PE" sz="1400" b="0" i="0" u="none" strike="noStrike" dirty="0">
                        <a:effectLst/>
                        <a:latin typeface="Arial" panose="020B0604020202020204" pitchFamily="34" charset="0"/>
                      </a:endParaRPr>
                    </a:p>
                  </a:txBody>
                  <a:tcPr marL="9525" marR="9525" marT="9525" marB="0" anchor="ctr"/>
                </a:tc>
                <a:tc>
                  <a:txBody>
                    <a:bodyPr/>
                    <a:lstStyle/>
                    <a:p>
                      <a:pPr marL="171450" indent="-171450" algn="l" fontAlgn="ctr">
                        <a:buFont typeface="Wingdings" panose="05000000000000000000" pitchFamily="2" charset="2"/>
                        <a:buChar char="§"/>
                      </a:pPr>
                      <a:r>
                        <a:rPr lang="es-PE" sz="1400" u="none" strike="noStrike" dirty="0">
                          <a:effectLst/>
                        </a:rPr>
                        <a:t>18 </a:t>
                      </a:r>
                      <a:r>
                        <a:rPr lang="es-PE" sz="1400" u="none" strike="noStrike">
                          <a:effectLst/>
                        </a:rPr>
                        <a:t>EESS Referentes</a:t>
                      </a:r>
                      <a:endParaRPr lang="es-PE" sz="1400" u="none" strike="noStrike" dirty="0">
                        <a:effectLst/>
                      </a:endParaRPr>
                    </a:p>
                    <a:p>
                      <a:pPr marL="171450" indent="-171450" algn="l" fontAlgn="ctr">
                        <a:buFont typeface="Wingdings" panose="05000000000000000000" pitchFamily="2" charset="2"/>
                        <a:buChar char="§"/>
                      </a:pPr>
                      <a:r>
                        <a:rPr lang="es-PE" sz="1400" u="none" strike="noStrike" dirty="0">
                          <a:effectLst/>
                        </a:rPr>
                        <a:t>12,450 beneficiarios</a:t>
                      </a:r>
                    </a:p>
                    <a:p>
                      <a:pPr marL="171450" indent="-171450" algn="l" fontAlgn="ctr">
                        <a:buFont typeface="Wingdings" panose="05000000000000000000" pitchFamily="2" charset="2"/>
                        <a:buChar char="§"/>
                      </a:pPr>
                      <a:r>
                        <a:rPr lang="es-PE" sz="1400" u="none" strike="noStrike" dirty="0">
                          <a:effectLst/>
                        </a:rPr>
                        <a:t>Distritos de </a:t>
                      </a:r>
                      <a:r>
                        <a:rPr lang="es-PE" sz="1400" u="none" strike="noStrike" dirty="0" err="1">
                          <a:effectLst/>
                        </a:rPr>
                        <a:t>Huancarama</a:t>
                      </a:r>
                      <a:r>
                        <a:rPr lang="es-PE" sz="1400" u="none" strike="noStrike" dirty="0">
                          <a:effectLst/>
                        </a:rPr>
                        <a:t> y </a:t>
                      </a:r>
                      <a:r>
                        <a:rPr lang="es-PE" sz="1400" u="none" strike="noStrike" dirty="0" err="1">
                          <a:effectLst/>
                        </a:rPr>
                        <a:t>Pacobamba</a:t>
                      </a:r>
                      <a:endParaRPr lang="es-PE" sz="1400" b="0" i="0" u="none" strike="noStrike" dirty="0">
                        <a:effectLst/>
                        <a:latin typeface="Arial" panose="020B0604020202020204" pitchFamily="34" charset="0"/>
                      </a:endParaRPr>
                    </a:p>
                  </a:txBody>
                  <a:tcPr marL="9525" marR="9525" marT="9525" marB="0" anchor="ctr"/>
                </a:tc>
                <a:tc>
                  <a:txBody>
                    <a:bodyPr/>
                    <a:lstStyle/>
                    <a:p>
                      <a:pPr marL="171450" indent="-171450" algn="l" fontAlgn="ctr">
                        <a:buFont typeface="Wingdings" panose="05000000000000000000" pitchFamily="2" charset="2"/>
                        <a:buChar char="§"/>
                      </a:pPr>
                      <a:r>
                        <a:rPr lang="es-PE" sz="1400" u="none" strike="noStrike" dirty="0">
                          <a:effectLst/>
                        </a:rPr>
                        <a:t>Revisado por el OPMI MINSA</a:t>
                      </a:r>
                    </a:p>
                    <a:p>
                      <a:pPr marL="171450" indent="-171450" algn="l" fontAlgn="ctr">
                        <a:buFont typeface="Wingdings" panose="05000000000000000000" pitchFamily="2" charset="2"/>
                        <a:buChar char="§"/>
                      </a:pPr>
                      <a:r>
                        <a:rPr lang="es-PE" sz="1400" u="none" strike="noStrike" dirty="0">
                          <a:effectLst/>
                        </a:rPr>
                        <a:t>Terreno saneado</a:t>
                      </a:r>
                      <a:endParaRPr lang="es-PE" sz="1400" b="0" i="0" u="none" strike="noStrike" dirty="0">
                        <a:effectLst/>
                        <a:latin typeface="Arial" panose="020B0604020202020204" pitchFamily="34" charset="0"/>
                      </a:endParaRPr>
                    </a:p>
                  </a:txBody>
                  <a:tcPr marL="9525" marR="9525" marT="9525" marB="0" anchor="ctr"/>
                </a:tc>
                <a:extLst>
                  <a:ext uri="{0D108BD9-81ED-4DB2-BD59-A6C34878D82A}">
                    <a16:rowId xmlns:a16="http://schemas.microsoft.com/office/drawing/2014/main" val="10001"/>
                  </a:ext>
                </a:extLst>
              </a:tr>
            </a:tbl>
          </a:graphicData>
        </a:graphic>
      </p:graphicFrame>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40</a:t>
            </a:fld>
            <a:endParaRPr/>
          </a:p>
        </p:txBody>
      </p:sp>
      <p:graphicFrame>
        <p:nvGraphicFramePr>
          <p:cNvPr id="3" name="Tabla 2">
            <a:extLst>
              <a:ext uri="{FF2B5EF4-FFF2-40B4-BE49-F238E27FC236}">
                <a16:creationId xmlns:a16="http://schemas.microsoft.com/office/drawing/2014/main" id="{718DF608-DA5D-4389-8DB8-D6C5061EEFD6}"/>
              </a:ext>
            </a:extLst>
          </p:cNvPr>
          <p:cNvGraphicFramePr>
            <a:graphicFrameLocks noGrp="1"/>
          </p:cNvGraphicFramePr>
          <p:nvPr>
            <p:extLst>
              <p:ext uri="{D42A27DB-BD31-4B8C-83A1-F6EECF244321}">
                <p14:modId xmlns:p14="http://schemas.microsoft.com/office/powerpoint/2010/main" val="2741239238"/>
              </p:ext>
            </p:extLst>
          </p:nvPr>
        </p:nvGraphicFramePr>
        <p:xfrm>
          <a:off x="256362" y="1540549"/>
          <a:ext cx="11763633" cy="4716386"/>
        </p:xfrm>
        <a:graphic>
          <a:graphicData uri="http://schemas.openxmlformats.org/drawingml/2006/table">
            <a:tbl>
              <a:tblPr>
                <a:tableStyleId>{BDBED569-4797-4DF1-A0F4-6AAB3CD982D8}</a:tableStyleId>
              </a:tblPr>
              <a:tblGrid>
                <a:gridCol w="602130">
                  <a:extLst>
                    <a:ext uri="{9D8B030D-6E8A-4147-A177-3AD203B41FA5}">
                      <a16:colId xmlns:a16="http://schemas.microsoft.com/office/drawing/2014/main" val="97979583"/>
                    </a:ext>
                  </a:extLst>
                </a:gridCol>
                <a:gridCol w="836909">
                  <a:extLst>
                    <a:ext uri="{9D8B030D-6E8A-4147-A177-3AD203B41FA5}">
                      <a16:colId xmlns:a16="http://schemas.microsoft.com/office/drawing/2014/main" val="2579085968"/>
                    </a:ext>
                  </a:extLst>
                </a:gridCol>
                <a:gridCol w="5383514">
                  <a:extLst>
                    <a:ext uri="{9D8B030D-6E8A-4147-A177-3AD203B41FA5}">
                      <a16:colId xmlns:a16="http://schemas.microsoft.com/office/drawing/2014/main" val="1085803020"/>
                    </a:ext>
                  </a:extLst>
                </a:gridCol>
                <a:gridCol w="1318794">
                  <a:extLst>
                    <a:ext uri="{9D8B030D-6E8A-4147-A177-3AD203B41FA5}">
                      <a16:colId xmlns:a16="http://schemas.microsoft.com/office/drawing/2014/main" val="1412529350"/>
                    </a:ext>
                  </a:extLst>
                </a:gridCol>
                <a:gridCol w="1441880">
                  <a:extLst>
                    <a:ext uri="{9D8B030D-6E8A-4147-A177-3AD203B41FA5}">
                      <a16:colId xmlns:a16="http://schemas.microsoft.com/office/drawing/2014/main" val="2706866946"/>
                    </a:ext>
                  </a:extLst>
                </a:gridCol>
                <a:gridCol w="1090203">
                  <a:extLst>
                    <a:ext uri="{9D8B030D-6E8A-4147-A177-3AD203B41FA5}">
                      <a16:colId xmlns:a16="http://schemas.microsoft.com/office/drawing/2014/main" val="1376575489"/>
                    </a:ext>
                  </a:extLst>
                </a:gridCol>
                <a:gridCol w="1090203">
                  <a:extLst>
                    <a:ext uri="{9D8B030D-6E8A-4147-A177-3AD203B41FA5}">
                      <a16:colId xmlns:a16="http://schemas.microsoft.com/office/drawing/2014/main" val="997179827"/>
                    </a:ext>
                  </a:extLst>
                </a:gridCol>
              </a:tblGrid>
              <a:tr h="318990">
                <a:tc>
                  <a:txBody>
                    <a:bodyPr/>
                    <a:lstStyle/>
                    <a:p>
                      <a:pPr algn="ctr" fontAlgn="b"/>
                      <a:r>
                        <a:rPr lang="es-PE" sz="1200" u="none" strike="noStrike" dirty="0" err="1">
                          <a:effectLst/>
                        </a:rPr>
                        <a:t>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Código único de inversiones</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Nombre de la inversión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Fecha de registro</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MX" sz="1200" u="none" strike="noStrike" dirty="0">
                          <a:effectLst/>
                        </a:rPr>
                        <a:t>Monto total de la inversión S/</a:t>
                      </a:r>
                      <a:endParaRPr lang="es-MX"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Situación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u="none" strike="noStrike" dirty="0">
                          <a:effectLst/>
                        </a:rPr>
                        <a:t>Estado</a:t>
                      </a:r>
                      <a:endParaRPr lang="es-PE" sz="1200" b="1" i="0" u="none" strike="noStrike" dirty="0">
                        <a:solidFill>
                          <a:srgbClr val="000000"/>
                        </a:solidFill>
                        <a:effectLst/>
                        <a:latin typeface="Open Sans"/>
                      </a:endParaRPr>
                    </a:p>
                  </a:txBody>
                  <a:tcPr marL="7620" marR="7620" marT="7620" marB="0" anchor="ctr">
                    <a:solidFill>
                      <a:schemeClr val="accent5"/>
                    </a:solidFill>
                  </a:tcPr>
                </a:tc>
                <a:extLst>
                  <a:ext uri="{0D108BD9-81ED-4DB2-BD59-A6C34878D82A}">
                    <a16:rowId xmlns:a16="http://schemas.microsoft.com/office/drawing/2014/main" val="2381280338"/>
                  </a:ext>
                </a:extLst>
              </a:tr>
              <a:tr h="786799">
                <a:tc>
                  <a:txBody>
                    <a:bodyPr/>
                    <a:lstStyle/>
                    <a:p>
                      <a:pPr algn="ctr" fontAlgn="b"/>
                      <a:r>
                        <a:rPr lang="es-PE" sz="1200" u="none" strike="noStrike" dirty="0">
                          <a:effectLst/>
                        </a:rPr>
                        <a:t>11</a:t>
                      </a:r>
                      <a:endParaRPr lang="es-PE" sz="1200" b="0" i="0" u="none" strike="noStrike" dirty="0">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dirty="0">
                          <a:effectLst/>
                        </a:rPr>
                        <a:t>2456125</a:t>
                      </a:r>
                      <a:endParaRPr lang="es-PE" sz="1200" b="0" i="0" u="none" strike="noStrike" dirty="0">
                        <a:solidFill>
                          <a:srgbClr val="393939"/>
                        </a:solidFill>
                        <a:effectLst/>
                        <a:latin typeface="Arial" panose="020B0604020202020204" pitchFamily="34" charset="0"/>
                      </a:endParaRPr>
                    </a:p>
                  </a:txBody>
                  <a:tcPr marL="6552" marR="6552" marT="6552" marB="0" anchor="ctr"/>
                </a:tc>
                <a:tc>
                  <a:txBody>
                    <a:bodyPr/>
                    <a:lstStyle/>
                    <a:p>
                      <a:pPr algn="l" fontAlgn="b"/>
                      <a:r>
                        <a:rPr lang="es-MX" sz="1200" u="none" strike="noStrike" dirty="0">
                          <a:effectLst/>
                        </a:rPr>
                        <a:t>ADQUISICION DE INSTRUMENTOS MUSICALES ANTIGUOS, MOBILIARIO DE AMBIENTES DE BIENESTAR UNIVERSITARIO Y HERRAMIENTAS DE EVALUACIÓN PARA EDUCACIÓN FÍSICA; EN EL(LA) PARA LA UNIVERSIDAD NACIONAL MICAELA BASTIDAS DE APURÍMAC, DISTRITO DE TAMBURCO, PROVINCIA ABANCAY, DEPARTAMENTO APURIMAC</a:t>
                      </a:r>
                      <a:endParaRPr lang="es-MX" sz="1200" b="0" i="0" u="none" strike="noStrike" dirty="0">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dirty="0">
                          <a:effectLst/>
                        </a:rPr>
                        <a:t>26/07/2019 19:21</a:t>
                      </a:r>
                      <a:endParaRPr lang="es-PE" sz="1200" b="0" i="0" u="none" strike="noStrike" dirty="0">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dirty="0">
                          <a:effectLst/>
                        </a:rPr>
                        <a:t>215,756.22</a:t>
                      </a:r>
                      <a:endParaRPr lang="es-PE" sz="1200" b="0" i="0" u="none" strike="noStrike" dirty="0">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dirty="0">
                          <a:effectLst/>
                        </a:rPr>
                        <a:t>APROBADO</a:t>
                      </a:r>
                      <a:endParaRPr lang="es-PE" sz="1200" b="0" i="0" u="none" strike="noStrike" dirty="0">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dirty="0">
                          <a:effectLst/>
                        </a:rPr>
                        <a:t>ACTIVO</a:t>
                      </a:r>
                      <a:endParaRPr lang="es-PE" sz="1200" b="0" i="0" u="none" strike="noStrike" dirty="0">
                        <a:solidFill>
                          <a:srgbClr val="000000"/>
                        </a:solidFill>
                        <a:effectLst/>
                        <a:latin typeface="Arial" panose="020B0604020202020204" pitchFamily="34" charset="0"/>
                      </a:endParaRPr>
                    </a:p>
                  </a:txBody>
                  <a:tcPr marL="6552" marR="6552" marT="6552" marB="0" anchor="ctr"/>
                </a:tc>
                <a:extLst>
                  <a:ext uri="{0D108BD9-81ED-4DB2-BD59-A6C34878D82A}">
                    <a16:rowId xmlns:a16="http://schemas.microsoft.com/office/drawing/2014/main" val="1443523105"/>
                  </a:ext>
                </a:extLst>
              </a:tr>
              <a:tr h="786799">
                <a:tc>
                  <a:txBody>
                    <a:bodyPr/>
                    <a:lstStyle/>
                    <a:p>
                      <a:pPr algn="ctr" fontAlgn="b"/>
                      <a:r>
                        <a:rPr lang="es-PE" sz="1200" u="none" strike="noStrike">
                          <a:effectLst/>
                        </a:rPr>
                        <a:t>12</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2456117</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l" fontAlgn="b"/>
                      <a:r>
                        <a:rPr lang="es-MX" sz="1200" u="none" strike="noStrike">
                          <a:effectLst/>
                        </a:rPr>
                        <a:t>ADQUISICION DE MOTONIVELADORA, CARGADOR FRONTAL, RODILLO LISO VIBRATORIO, TRACTOR DE ORUGAS, VOLQUETE Y CAMIÓN CISTERNA; EN EL(LA) PARA LA DIRECCIÓN DE TRANSPORTES Y COMUNICACIONES DEL GOBIERNO REGIONAL DE APURIMAC, DISTRITO DE ABANCAY, PROVINCIA ABANCAY, DEPARTAMENTO APURIMAC</a:t>
                      </a:r>
                      <a:endParaRPr lang="es-MX" sz="1200" b="0" i="0" u="none" strike="noStrike">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a:effectLst/>
                        </a:rPr>
                        <a:t>26/07/2019 16:59</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a:effectLst/>
                        </a:rPr>
                        <a:t>6,799,157.40</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APROBADO</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6552" marR="6552" marT="6552" marB="0" anchor="ctr"/>
                </a:tc>
                <a:extLst>
                  <a:ext uri="{0D108BD9-81ED-4DB2-BD59-A6C34878D82A}">
                    <a16:rowId xmlns:a16="http://schemas.microsoft.com/office/drawing/2014/main" val="3257787353"/>
                  </a:ext>
                </a:extLst>
              </a:tr>
              <a:tr h="786799">
                <a:tc>
                  <a:txBody>
                    <a:bodyPr/>
                    <a:lstStyle/>
                    <a:p>
                      <a:pPr algn="ctr" fontAlgn="b"/>
                      <a:r>
                        <a:rPr lang="es-PE" sz="1200" u="none" strike="noStrike">
                          <a:effectLst/>
                        </a:rPr>
                        <a:t>13</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2456105</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l" fontAlgn="b"/>
                      <a:r>
                        <a:rPr lang="es-MX" sz="1200" u="none" strike="noStrike">
                          <a:effectLst/>
                        </a:rPr>
                        <a:t>ADQUISICION DE MOTONIVELADORA, CARGADOR FRONTAL, RODILLO LISO VIBRATORIO, TRACTOR DE ORUGAS, RETROEXCAVADORA Y VOLQUETE; EN EL(LA) PARA EL SEM DEL GOBIERNO REGIONAL DEL APURIMAC, DISTRITO DE ABANCAY, PROVINCIA ABANCAY, DEPARTAMENTO APURIMAC</a:t>
                      </a:r>
                      <a:endParaRPr lang="es-MX" sz="1200" b="0" i="0" u="none" strike="noStrike">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a:effectLst/>
                        </a:rPr>
                        <a:t>26/07/2019 15:47</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a:effectLst/>
                        </a:rPr>
                        <a:t>8,579,344.90</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APROBADO</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6552" marR="6552" marT="6552" marB="0" anchor="ctr"/>
                </a:tc>
                <a:extLst>
                  <a:ext uri="{0D108BD9-81ED-4DB2-BD59-A6C34878D82A}">
                    <a16:rowId xmlns:a16="http://schemas.microsoft.com/office/drawing/2014/main" val="2136625650"/>
                  </a:ext>
                </a:extLst>
              </a:tr>
              <a:tr h="474318">
                <a:tc>
                  <a:txBody>
                    <a:bodyPr/>
                    <a:lstStyle/>
                    <a:p>
                      <a:pPr algn="ctr" fontAlgn="b"/>
                      <a:r>
                        <a:rPr lang="es-PE" sz="1200" u="none" strike="noStrike">
                          <a:effectLst/>
                        </a:rPr>
                        <a:t>14</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2456098</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l" fontAlgn="b"/>
                      <a:r>
                        <a:rPr lang="es-MX" sz="1200" u="none" strike="noStrike" dirty="0">
                          <a:effectLst/>
                        </a:rPr>
                        <a:t>CONSTRUCCION DE COBERTURA; EN EL(LA) IE EDGAR SEGOVIA CAMPANA - CURAHUASI EN LA LOCALIDAD PALMIRA, DISTRITO DE CURAHUASI, PROVINCIA ABANCAY, DEPARTAMENTO APURIMAC</a:t>
                      </a:r>
                      <a:endParaRPr lang="es-MX" sz="1200" b="0" i="0" u="none" strike="noStrike" dirty="0">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a:effectLst/>
                        </a:rPr>
                        <a:t>26/07/2019 12:58</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a:effectLst/>
                        </a:rPr>
                        <a:t>280,799.68</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APROBADO</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6552" marR="6552" marT="6552" marB="0" anchor="ctr"/>
                </a:tc>
                <a:extLst>
                  <a:ext uri="{0D108BD9-81ED-4DB2-BD59-A6C34878D82A}">
                    <a16:rowId xmlns:a16="http://schemas.microsoft.com/office/drawing/2014/main" val="274489075"/>
                  </a:ext>
                </a:extLst>
              </a:tr>
              <a:tr h="474318">
                <a:tc>
                  <a:txBody>
                    <a:bodyPr/>
                    <a:lstStyle/>
                    <a:p>
                      <a:pPr algn="ctr" fontAlgn="b"/>
                      <a:r>
                        <a:rPr lang="es-PE" sz="1200" u="none" strike="noStrike">
                          <a:effectLst/>
                        </a:rPr>
                        <a:t>15</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2454967</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l" fontAlgn="b"/>
                      <a:r>
                        <a:rPr lang="es-MX" sz="1200" u="none" strike="noStrike">
                          <a:effectLst/>
                        </a:rPr>
                        <a:t>CONSTRUCCION DE COBERTURA; EN EL(LA) IE 54315 - CHAPIMARCA EN LA LOCALIDAD SANTA ROSA, DISTRITO DE CHAPIMARCA, PROVINCIA AYMARAES, DEPARTAMENTO APURIMAC</a:t>
                      </a:r>
                      <a:endParaRPr lang="es-MX" sz="1200" b="0" i="0" u="none" strike="noStrike">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a:effectLst/>
                        </a:rPr>
                        <a:t>17/07/2019 08:43</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a:effectLst/>
                        </a:rPr>
                        <a:t>173,459.84</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APROBADO</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6552" marR="6552" marT="6552" marB="0" anchor="ctr"/>
                </a:tc>
                <a:extLst>
                  <a:ext uri="{0D108BD9-81ED-4DB2-BD59-A6C34878D82A}">
                    <a16:rowId xmlns:a16="http://schemas.microsoft.com/office/drawing/2014/main" val="256524534"/>
                  </a:ext>
                </a:extLst>
              </a:tr>
              <a:tr h="474318">
                <a:tc>
                  <a:txBody>
                    <a:bodyPr/>
                    <a:lstStyle/>
                    <a:p>
                      <a:pPr algn="ctr" fontAlgn="b"/>
                      <a:r>
                        <a:rPr lang="es-PE" sz="1200" u="none" strike="noStrike">
                          <a:effectLst/>
                        </a:rPr>
                        <a:t>16</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dirty="0">
                          <a:effectLst/>
                        </a:rPr>
                        <a:t>2454902</a:t>
                      </a:r>
                      <a:endParaRPr lang="es-PE" sz="1200" b="0" i="0" u="none" strike="noStrike" dirty="0">
                        <a:solidFill>
                          <a:srgbClr val="393939"/>
                        </a:solidFill>
                        <a:effectLst/>
                        <a:latin typeface="Arial" panose="020B0604020202020204" pitchFamily="34" charset="0"/>
                      </a:endParaRPr>
                    </a:p>
                  </a:txBody>
                  <a:tcPr marL="6552" marR="6552" marT="6552" marB="0" anchor="ctr"/>
                </a:tc>
                <a:tc>
                  <a:txBody>
                    <a:bodyPr/>
                    <a:lstStyle/>
                    <a:p>
                      <a:pPr algn="l" fontAlgn="b"/>
                      <a:r>
                        <a:rPr lang="es-MX" sz="1200" u="none" strike="noStrike">
                          <a:effectLst/>
                        </a:rPr>
                        <a:t>CONSTRUCCION DE COBERTURA; EN EL(LA) IE SANTA ROSA - CHAPIMARCA EN LA LOCALIDAD SANTA ROSA, DISTRITO DE CHAPIMARCA, PROVINCIA AYMARAES, DEPARTAMENTO APURIMAC</a:t>
                      </a:r>
                      <a:endParaRPr lang="es-MX" sz="1200" b="0" i="0" u="none" strike="noStrike">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a:effectLst/>
                        </a:rPr>
                        <a:t>16/07/2019 17:05</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r" fontAlgn="b"/>
                      <a:r>
                        <a:rPr lang="es-PE" sz="1200" u="none" strike="noStrike">
                          <a:effectLst/>
                        </a:rPr>
                        <a:t>273,826.97</a:t>
                      </a:r>
                      <a:endParaRPr lang="es-PE" sz="1200" b="0" i="0" u="none" strike="noStrike">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dirty="0">
                          <a:effectLst/>
                        </a:rPr>
                        <a:t>APROBADO</a:t>
                      </a:r>
                      <a:endParaRPr lang="es-PE" sz="1200" b="0" i="0" u="none" strike="noStrike" dirty="0">
                        <a:solidFill>
                          <a:srgbClr val="393939"/>
                        </a:solidFill>
                        <a:effectLst/>
                        <a:latin typeface="Arial" panose="020B0604020202020204" pitchFamily="34" charset="0"/>
                      </a:endParaRPr>
                    </a:p>
                  </a:txBody>
                  <a:tcPr marL="6552" marR="6552" marT="6552" marB="0" anchor="ctr"/>
                </a:tc>
                <a:tc>
                  <a:txBody>
                    <a:bodyPr/>
                    <a:lstStyle/>
                    <a:p>
                      <a:pPr algn="ctr" fontAlgn="b"/>
                      <a:r>
                        <a:rPr lang="es-PE" sz="1200" u="none" strike="noStrike" dirty="0">
                          <a:effectLst/>
                        </a:rPr>
                        <a:t>ACTIVO</a:t>
                      </a:r>
                      <a:endParaRPr lang="es-PE" sz="1200" b="0" i="0" u="none" strike="noStrike" dirty="0">
                        <a:solidFill>
                          <a:srgbClr val="000000"/>
                        </a:solidFill>
                        <a:effectLst/>
                        <a:latin typeface="Arial" panose="020B0604020202020204" pitchFamily="34" charset="0"/>
                      </a:endParaRPr>
                    </a:p>
                  </a:txBody>
                  <a:tcPr marL="6552" marR="6552" marT="6552" marB="0" anchor="ctr"/>
                </a:tc>
                <a:extLst>
                  <a:ext uri="{0D108BD9-81ED-4DB2-BD59-A6C34878D82A}">
                    <a16:rowId xmlns:a16="http://schemas.microsoft.com/office/drawing/2014/main" val="1159990208"/>
                  </a:ext>
                </a:extLst>
              </a:tr>
            </a:tbl>
          </a:graphicData>
        </a:graphic>
      </p:graphicFrame>
      <p:sp>
        <p:nvSpPr>
          <p:cNvPr id="6" name="Google Shape;95;p13">
            <a:extLst>
              <a:ext uri="{FF2B5EF4-FFF2-40B4-BE49-F238E27FC236}">
                <a16:creationId xmlns:a16="http://schemas.microsoft.com/office/drawing/2014/main" id="{13B71A81-410C-4C28-9476-DB7856335B7F}"/>
              </a:ext>
            </a:extLst>
          </p:cNvPr>
          <p:cNvSpPr txBox="1">
            <a:spLocks noGrp="1"/>
          </p:cNvSpPr>
          <p:nvPr>
            <p:ph type="title"/>
          </p:nvPr>
        </p:nvSpPr>
        <p:spPr>
          <a:xfrm>
            <a:off x="1002016" y="524379"/>
            <a:ext cx="10562741" cy="524800"/>
          </a:xfrm>
          <a:prstGeom prst="rect">
            <a:avLst/>
          </a:prstGeom>
        </p:spPr>
        <p:txBody>
          <a:bodyPr spcFirstLastPara="1" vert="horz" wrap="square" lIns="0" tIns="0" rIns="0" bIns="0" rtlCol="0" anchor="b" anchorCtr="0">
            <a:noAutofit/>
          </a:bodyPr>
          <a:lstStyle/>
          <a:p>
            <a:pPr algn="ctr" defTabSz="457200">
              <a:lnSpc>
                <a:spcPct val="100000"/>
              </a:lnSpc>
              <a:buClr>
                <a:schemeClr val="dk1"/>
              </a:buClr>
              <a:buSzPts val="5400"/>
            </a:pPr>
            <a:r>
              <a:rPr lang="en" sz="2800" b="1" dirty="0">
                <a:ln w="0"/>
                <a:solidFill>
                  <a:schemeClr val="accent1"/>
                </a:solidFill>
                <a:latin typeface="+mn-lt"/>
                <a:sym typeface="Lato Black"/>
              </a:rPr>
              <a:t>IOARR PROGRAMADOS  Y APROBADOS - 2019</a:t>
            </a:r>
            <a:endParaRPr sz="2800" b="1" dirty="0">
              <a:ln w="0"/>
              <a:solidFill>
                <a:schemeClr val="accent1"/>
              </a:solidFill>
              <a:latin typeface="+mn-lt"/>
              <a:sym typeface="Lato Black"/>
            </a:endParaRPr>
          </a:p>
        </p:txBody>
      </p:sp>
    </p:spTree>
    <p:extLst>
      <p:ext uri="{BB962C8B-B14F-4D97-AF65-F5344CB8AC3E}">
        <p14:creationId xmlns:p14="http://schemas.microsoft.com/office/powerpoint/2010/main" val="11250599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41</a:t>
            </a:fld>
            <a:endParaRPr/>
          </a:p>
        </p:txBody>
      </p:sp>
      <p:graphicFrame>
        <p:nvGraphicFramePr>
          <p:cNvPr id="2" name="Tabla 1">
            <a:extLst>
              <a:ext uri="{FF2B5EF4-FFF2-40B4-BE49-F238E27FC236}">
                <a16:creationId xmlns:a16="http://schemas.microsoft.com/office/drawing/2014/main" id="{2C43F0B6-A2F7-46BA-AA6B-4307D122C509}"/>
              </a:ext>
            </a:extLst>
          </p:cNvPr>
          <p:cNvGraphicFramePr>
            <a:graphicFrameLocks noGrp="1"/>
          </p:cNvGraphicFramePr>
          <p:nvPr>
            <p:extLst>
              <p:ext uri="{D42A27DB-BD31-4B8C-83A1-F6EECF244321}">
                <p14:modId xmlns:p14="http://schemas.microsoft.com/office/powerpoint/2010/main" val="161328293"/>
              </p:ext>
            </p:extLst>
          </p:nvPr>
        </p:nvGraphicFramePr>
        <p:xfrm>
          <a:off x="152955" y="1733743"/>
          <a:ext cx="11825415" cy="4472940"/>
        </p:xfrm>
        <a:graphic>
          <a:graphicData uri="http://schemas.openxmlformats.org/drawingml/2006/table">
            <a:tbl>
              <a:tblPr>
                <a:tableStyleId>{BDBED569-4797-4DF1-A0F4-6AAB3CD982D8}</a:tableStyleId>
              </a:tblPr>
              <a:tblGrid>
                <a:gridCol w="607122">
                  <a:extLst>
                    <a:ext uri="{9D8B030D-6E8A-4147-A177-3AD203B41FA5}">
                      <a16:colId xmlns:a16="http://schemas.microsoft.com/office/drawing/2014/main" val="3437840607"/>
                    </a:ext>
                  </a:extLst>
                </a:gridCol>
                <a:gridCol w="945396">
                  <a:extLst>
                    <a:ext uri="{9D8B030D-6E8A-4147-A177-3AD203B41FA5}">
                      <a16:colId xmlns:a16="http://schemas.microsoft.com/office/drawing/2014/main" val="1842353871"/>
                    </a:ext>
                  </a:extLst>
                </a:gridCol>
                <a:gridCol w="5305869">
                  <a:extLst>
                    <a:ext uri="{9D8B030D-6E8A-4147-A177-3AD203B41FA5}">
                      <a16:colId xmlns:a16="http://schemas.microsoft.com/office/drawing/2014/main" val="3223107763"/>
                    </a:ext>
                  </a:extLst>
                </a:gridCol>
                <a:gridCol w="1325719">
                  <a:extLst>
                    <a:ext uri="{9D8B030D-6E8A-4147-A177-3AD203B41FA5}">
                      <a16:colId xmlns:a16="http://schemas.microsoft.com/office/drawing/2014/main" val="1951808692"/>
                    </a:ext>
                  </a:extLst>
                </a:gridCol>
                <a:gridCol w="1449453">
                  <a:extLst>
                    <a:ext uri="{9D8B030D-6E8A-4147-A177-3AD203B41FA5}">
                      <a16:colId xmlns:a16="http://schemas.microsoft.com/office/drawing/2014/main" val="1405736432"/>
                    </a:ext>
                  </a:extLst>
                </a:gridCol>
                <a:gridCol w="1095928">
                  <a:extLst>
                    <a:ext uri="{9D8B030D-6E8A-4147-A177-3AD203B41FA5}">
                      <a16:colId xmlns:a16="http://schemas.microsoft.com/office/drawing/2014/main" val="719836892"/>
                    </a:ext>
                  </a:extLst>
                </a:gridCol>
                <a:gridCol w="1095928">
                  <a:extLst>
                    <a:ext uri="{9D8B030D-6E8A-4147-A177-3AD203B41FA5}">
                      <a16:colId xmlns:a16="http://schemas.microsoft.com/office/drawing/2014/main" val="1650526525"/>
                    </a:ext>
                  </a:extLst>
                </a:gridCol>
              </a:tblGrid>
              <a:tr h="359982">
                <a:tc>
                  <a:txBody>
                    <a:bodyPr/>
                    <a:lstStyle/>
                    <a:p>
                      <a:pPr algn="ctr" fontAlgn="b"/>
                      <a:r>
                        <a:rPr lang="es-PE" sz="1200" b="1" u="none" strike="noStrike" dirty="0" err="1">
                          <a:effectLst/>
                        </a:rPr>
                        <a:t>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b="1" u="none" strike="noStrike" dirty="0">
                          <a:effectLst/>
                        </a:rPr>
                        <a:t>Código único de inversiones</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b="1" u="none" strike="noStrike" dirty="0">
                          <a:effectLst/>
                        </a:rPr>
                        <a:t>Nombre de la inversión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b="1" u="none" strike="noStrike" dirty="0">
                          <a:effectLst/>
                        </a:rPr>
                        <a:t>Fecha de registro</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MX" sz="1200" b="1" u="none" strike="noStrike" dirty="0">
                          <a:effectLst/>
                        </a:rPr>
                        <a:t>Monto total de la inversión S/</a:t>
                      </a:r>
                      <a:endParaRPr lang="es-MX"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b="1" u="none" strike="noStrike" dirty="0">
                          <a:effectLst/>
                        </a:rPr>
                        <a:t>Situación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b="1" u="none" strike="noStrike" dirty="0">
                          <a:effectLst/>
                        </a:rPr>
                        <a:t>Estado</a:t>
                      </a:r>
                      <a:endParaRPr lang="es-PE" sz="1200" b="1" i="0" u="none" strike="noStrike" dirty="0">
                        <a:solidFill>
                          <a:srgbClr val="000000"/>
                        </a:solidFill>
                        <a:effectLst/>
                        <a:latin typeface="Open Sans"/>
                      </a:endParaRPr>
                    </a:p>
                  </a:txBody>
                  <a:tcPr marL="7620" marR="7620" marT="7620" marB="0" anchor="ctr">
                    <a:solidFill>
                      <a:schemeClr val="accent5"/>
                    </a:solidFill>
                  </a:tcPr>
                </a:tc>
                <a:extLst>
                  <a:ext uri="{0D108BD9-81ED-4DB2-BD59-A6C34878D82A}">
                    <a16:rowId xmlns:a16="http://schemas.microsoft.com/office/drawing/2014/main" val="2165726731"/>
                  </a:ext>
                </a:extLst>
              </a:tr>
              <a:tr h="624459">
                <a:tc>
                  <a:txBody>
                    <a:bodyPr/>
                    <a:lstStyle/>
                    <a:p>
                      <a:pPr algn="ctr" fontAlgn="b"/>
                      <a:r>
                        <a:rPr lang="es-PE" sz="1400" u="none" strike="noStrike" dirty="0">
                          <a:effectLst/>
                        </a:rPr>
                        <a:t>17</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dirty="0">
                          <a:effectLst/>
                        </a:rPr>
                        <a:t>2454690</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l" fontAlgn="b"/>
                      <a:r>
                        <a:rPr lang="es-MX" sz="1400" u="none" strike="noStrike" dirty="0">
                          <a:effectLst/>
                        </a:rPr>
                        <a:t>CONSTRUCCION DE COBERTURA; EN EL(LA) IE ANTONIO JOSE DE SUCRE - PICHIRHUA EN LA LOCALIDAD ACCOPAMPA, DISTRITO DE PICHIRHUA, PROVINCIA ABANCAY, DEPARTAMENTO APURIMAC</a:t>
                      </a:r>
                      <a:endParaRPr lang="es-MX"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dirty="0">
                          <a:effectLst/>
                        </a:rPr>
                        <a:t>15/07/2019 15:15</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dirty="0">
                          <a:effectLst/>
                        </a:rPr>
                        <a:t>263,652.21</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dirty="0">
                          <a:effectLst/>
                        </a:rPr>
                        <a:t>APROBADO</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dirty="0">
                          <a:effectLst/>
                        </a:rPr>
                        <a:t>ACTIVO</a:t>
                      </a:r>
                      <a:endParaRPr lang="es-PE" sz="14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1690014064"/>
                  </a:ext>
                </a:extLst>
              </a:tr>
              <a:tr h="624459">
                <a:tc>
                  <a:txBody>
                    <a:bodyPr/>
                    <a:lstStyle/>
                    <a:p>
                      <a:pPr algn="ctr" fontAlgn="b"/>
                      <a:r>
                        <a:rPr lang="es-PE" sz="1400" u="none" strike="noStrike">
                          <a:effectLst/>
                        </a:rPr>
                        <a:t>18</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dirty="0">
                          <a:effectLst/>
                        </a:rPr>
                        <a:t>2454151</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l" fontAlgn="b"/>
                      <a:r>
                        <a:rPr lang="es-MX" sz="1400" u="none" strike="noStrike" dirty="0">
                          <a:effectLst/>
                        </a:rPr>
                        <a:t>CONSTRUCCION DE COBERTURA; EN EL(LA) IE 54307 VIRGEN COCHARCAS - CARAYBAMBA EN LA LOCALIDAD COLCA, DISTRITO DE CARAYBAMBA, PROVINCIA AYMARAES, DEPARTAMENTO APURIMAC</a:t>
                      </a:r>
                      <a:endParaRPr lang="es-MX"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dirty="0">
                          <a:effectLst/>
                        </a:rPr>
                        <a:t>10/07/2019 12:22</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dirty="0">
                          <a:effectLst/>
                        </a:rPr>
                        <a:t>268,651.25</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a:effectLst/>
                        </a:rPr>
                        <a:t>APROBADO</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a:effectLst/>
                        </a:rPr>
                        <a:t>ACTIVO</a:t>
                      </a:r>
                      <a:endParaRPr lang="es-PE" sz="14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502114263"/>
                  </a:ext>
                </a:extLst>
              </a:tr>
              <a:tr h="624459">
                <a:tc>
                  <a:txBody>
                    <a:bodyPr/>
                    <a:lstStyle/>
                    <a:p>
                      <a:pPr algn="ctr" fontAlgn="b"/>
                      <a:r>
                        <a:rPr lang="es-PE" sz="1400" u="none" strike="noStrike">
                          <a:effectLst/>
                        </a:rPr>
                        <a:t>19</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a:effectLst/>
                        </a:rPr>
                        <a:t>2452936</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l" fontAlgn="b"/>
                      <a:r>
                        <a:rPr lang="es-MX" sz="1400" u="none" strike="noStrike" dirty="0">
                          <a:effectLst/>
                        </a:rPr>
                        <a:t>CONSTRUCCION DE COBERTURA; EN EL(LA) IE 54059 - CHACOCHE EN LA LOCALIDAD CASINCHIHUA, DISTRITO DE CHACOCHE, PROVINCIA ABANCAY, DEPARTAMENTO APURIMAC</a:t>
                      </a:r>
                      <a:endParaRPr lang="es-MX"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a:effectLst/>
                        </a:rPr>
                        <a:t>28/06/2019 09:08</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a:effectLst/>
                        </a:rPr>
                        <a:t>223,536.70</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a:effectLst/>
                        </a:rPr>
                        <a:t>APROBADO</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a:effectLst/>
                        </a:rPr>
                        <a:t>ACTIVO</a:t>
                      </a:r>
                      <a:endParaRPr lang="es-PE" sz="14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989498814"/>
                  </a:ext>
                </a:extLst>
              </a:tr>
              <a:tr h="430471">
                <a:tc>
                  <a:txBody>
                    <a:bodyPr/>
                    <a:lstStyle/>
                    <a:p>
                      <a:pPr algn="ctr" fontAlgn="b"/>
                      <a:r>
                        <a:rPr lang="es-PE" sz="1400" u="none" strike="noStrike">
                          <a:effectLst/>
                        </a:rPr>
                        <a:t>20</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a:effectLst/>
                        </a:rPr>
                        <a:t>2451690</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l" fontAlgn="b"/>
                      <a:r>
                        <a:rPr lang="es-MX" sz="1400" u="none" strike="noStrike" dirty="0">
                          <a:effectLst/>
                        </a:rPr>
                        <a:t>CONSTRUCCION DE COBERTURA; EN EL(LA) IE 150 - ABANCAY DISTRITO DE ABANCAY, PROVINCIA ABANCAY, DEPARTAMENTO APURIMAC</a:t>
                      </a:r>
                      <a:endParaRPr lang="es-MX"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dirty="0">
                          <a:effectLst/>
                        </a:rPr>
                        <a:t>18/06/2019 17:40</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a:effectLst/>
                        </a:rPr>
                        <a:t>96,551.91</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a:effectLst/>
                        </a:rPr>
                        <a:t>APROBADO</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a:effectLst/>
                        </a:rPr>
                        <a:t>ACTIVO</a:t>
                      </a:r>
                      <a:endParaRPr lang="es-PE" sz="14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888007346"/>
                  </a:ext>
                </a:extLst>
              </a:tr>
              <a:tr h="624459">
                <a:tc>
                  <a:txBody>
                    <a:bodyPr/>
                    <a:lstStyle/>
                    <a:p>
                      <a:pPr algn="ctr" fontAlgn="b"/>
                      <a:r>
                        <a:rPr lang="es-PE" sz="1400" u="none" strike="noStrike">
                          <a:effectLst/>
                        </a:rPr>
                        <a:t>21</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a:effectLst/>
                        </a:rPr>
                        <a:t>2447501</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l" fontAlgn="b"/>
                      <a:r>
                        <a:rPr lang="es-MX" sz="1400" u="none" strike="noStrike">
                          <a:effectLst/>
                        </a:rPr>
                        <a:t>ADQUISICION DE TERRENO; EN EL(LA) IE LA SALLE - ABANCAY EN LA LOCALIDAD ABANCAY, DISTRITO DE ABANCAY, PROVINCIA ABANCAY, DEPARTAMENTO APURIMAC</a:t>
                      </a:r>
                      <a:endParaRPr lang="es-MX" sz="1400" b="0" i="0" u="none" strike="noStrike">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dirty="0">
                          <a:effectLst/>
                        </a:rPr>
                        <a:t>14/05/2019 03:55</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dirty="0">
                          <a:effectLst/>
                        </a:rPr>
                        <a:t>5,597,150.00</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dirty="0">
                          <a:effectLst/>
                        </a:rPr>
                        <a:t>APROBADO</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a:effectLst/>
                        </a:rPr>
                        <a:t>ACTIVO</a:t>
                      </a:r>
                      <a:endParaRPr lang="es-PE" sz="14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359872644"/>
                  </a:ext>
                </a:extLst>
              </a:tr>
              <a:tr h="1035867">
                <a:tc>
                  <a:txBody>
                    <a:bodyPr/>
                    <a:lstStyle/>
                    <a:p>
                      <a:pPr algn="ctr" fontAlgn="b"/>
                      <a:r>
                        <a:rPr lang="es-PE" sz="1400" u="none" strike="noStrike">
                          <a:effectLst/>
                        </a:rPr>
                        <a:t>22</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dirty="0">
                          <a:effectLst/>
                        </a:rPr>
                        <a:t>2444409</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l" fontAlgn="b"/>
                      <a:r>
                        <a:rPr lang="es-MX" sz="1400" u="none" strike="noStrike">
                          <a:effectLst/>
                        </a:rPr>
                        <a:t>ADQUISICION DE TOMOGRAFO COMPUTARIZADO MULTICORTE Y EQUIPAMIENTO DE AMBIENTES COMPLEMENTARIOS; REMODELACION DE BLOQUE DE INFRAESTRUCTURA; EN LA LOCALIDAD ABANCAY, DISTRITO DE ABANCAY, PROVINCIA ABANCAY, DEPARTAMENTO APURIMAC</a:t>
                      </a:r>
                      <a:endParaRPr lang="es-MX" sz="1400" b="0" i="0" u="none" strike="noStrike">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a:effectLst/>
                        </a:rPr>
                        <a:t>15/04/2019 05:52</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r" fontAlgn="b"/>
                      <a:r>
                        <a:rPr lang="es-PE" sz="1400" u="none" strike="noStrike">
                          <a:effectLst/>
                        </a:rPr>
                        <a:t>3,941,553.56</a:t>
                      </a:r>
                      <a:endParaRPr lang="es-PE" sz="1400" b="0" i="0" u="none" strike="noStrike">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dirty="0">
                          <a:effectLst/>
                        </a:rPr>
                        <a:t>APROBADO</a:t>
                      </a:r>
                      <a:endParaRPr lang="es-PE" sz="1400" b="0" i="0" u="none" strike="noStrike" dirty="0">
                        <a:solidFill>
                          <a:srgbClr val="393939"/>
                        </a:solidFill>
                        <a:effectLst/>
                        <a:latin typeface="Arial" panose="020B0604020202020204" pitchFamily="34" charset="0"/>
                      </a:endParaRPr>
                    </a:p>
                  </a:txBody>
                  <a:tcPr marL="7620" marR="7620" marT="7620" marB="0" anchor="ctr"/>
                </a:tc>
                <a:tc>
                  <a:txBody>
                    <a:bodyPr/>
                    <a:lstStyle/>
                    <a:p>
                      <a:pPr algn="ctr" fontAlgn="b"/>
                      <a:r>
                        <a:rPr lang="es-PE" sz="1400" u="none" strike="noStrike" dirty="0">
                          <a:effectLst/>
                        </a:rPr>
                        <a:t>ACTIVO</a:t>
                      </a:r>
                      <a:endParaRPr lang="es-PE" sz="14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4210798854"/>
                  </a:ext>
                </a:extLst>
              </a:tr>
            </a:tbl>
          </a:graphicData>
        </a:graphic>
      </p:graphicFrame>
      <p:sp>
        <p:nvSpPr>
          <p:cNvPr id="6" name="Google Shape;95;p13">
            <a:extLst>
              <a:ext uri="{FF2B5EF4-FFF2-40B4-BE49-F238E27FC236}">
                <a16:creationId xmlns:a16="http://schemas.microsoft.com/office/drawing/2014/main" id="{6F137511-8D97-4470-88F6-2A3B900487BA}"/>
              </a:ext>
            </a:extLst>
          </p:cNvPr>
          <p:cNvSpPr txBox="1">
            <a:spLocks noGrp="1"/>
          </p:cNvSpPr>
          <p:nvPr>
            <p:ph type="title"/>
          </p:nvPr>
        </p:nvSpPr>
        <p:spPr>
          <a:xfrm>
            <a:off x="1002016" y="524379"/>
            <a:ext cx="10562741" cy="524800"/>
          </a:xfrm>
          <a:prstGeom prst="rect">
            <a:avLst/>
          </a:prstGeom>
        </p:spPr>
        <p:txBody>
          <a:bodyPr spcFirstLastPara="1" vert="horz" wrap="square" lIns="0" tIns="0" rIns="0" bIns="0" rtlCol="0" anchor="b" anchorCtr="0">
            <a:noAutofit/>
          </a:bodyPr>
          <a:lstStyle/>
          <a:p>
            <a:pPr algn="ctr" defTabSz="457200">
              <a:lnSpc>
                <a:spcPct val="100000"/>
              </a:lnSpc>
              <a:buClr>
                <a:schemeClr val="dk1"/>
              </a:buClr>
              <a:buSzPts val="5400"/>
            </a:pPr>
            <a:r>
              <a:rPr lang="en" sz="2800" b="1" dirty="0">
                <a:ln w="0"/>
                <a:solidFill>
                  <a:schemeClr val="accent1"/>
                </a:solidFill>
                <a:latin typeface="+mn-lt"/>
                <a:sym typeface="Lato Black"/>
              </a:rPr>
              <a:t>IOARR PROGRAMADOS  Y APROBADOS - 2019</a:t>
            </a:r>
            <a:endParaRPr sz="2800" b="1" dirty="0">
              <a:ln w="0"/>
              <a:solidFill>
                <a:schemeClr val="accent1"/>
              </a:solidFill>
              <a:latin typeface="+mn-lt"/>
              <a:sym typeface="Lato Black"/>
            </a:endParaRPr>
          </a:p>
        </p:txBody>
      </p:sp>
    </p:spTree>
    <p:extLst>
      <p:ext uri="{BB962C8B-B14F-4D97-AF65-F5344CB8AC3E}">
        <p14:creationId xmlns:p14="http://schemas.microsoft.com/office/powerpoint/2010/main" val="2785751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42</a:t>
            </a:fld>
            <a:endParaRPr/>
          </a:p>
        </p:txBody>
      </p:sp>
      <p:graphicFrame>
        <p:nvGraphicFramePr>
          <p:cNvPr id="6" name="Tabla 5">
            <a:extLst>
              <a:ext uri="{FF2B5EF4-FFF2-40B4-BE49-F238E27FC236}">
                <a16:creationId xmlns:a16="http://schemas.microsoft.com/office/drawing/2014/main" id="{529C0795-F1D4-4EA2-806F-FA43C460DF07}"/>
              </a:ext>
            </a:extLst>
          </p:cNvPr>
          <p:cNvGraphicFramePr>
            <a:graphicFrameLocks noGrp="1"/>
          </p:cNvGraphicFramePr>
          <p:nvPr>
            <p:extLst>
              <p:ext uri="{D42A27DB-BD31-4B8C-83A1-F6EECF244321}">
                <p14:modId xmlns:p14="http://schemas.microsoft.com/office/powerpoint/2010/main" val="2065789516"/>
              </p:ext>
            </p:extLst>
          </p:nvPr>
        </p:nvGraphicFramePr>
        <p:xfrm>
          <a:off x="183292" y="1776923"/>
          <a:ext cx="11825415" cy="4337473"/>
        </p:xfrm>
        <a:graphic>
          <a:graphicData uri="http://schemas.openxmlformats.org/drawingml/2006/table">
            <a:tbl>
              <a:tblPr>
                <a:tableStyleId>{BDBED569-4797-4DF1-A0F4-6AAB3CD982D8}</a:tableStyleId>
              </a:tblPr>
              <a:tblGrid>
                <a:gridCol w="1113603">
                  <a:extLst>
                    <a:ext uri="{9D8B030D-6E8A-4147-A177-3AD203B41FA5}">
                      <a16:colId xmlns:a16="http://schemas.microsoft.com/office/drawing/2014/main" val="3070112720"/>
                    </a:ext>
                  </a:extLst>
                </a:gridCol>
                <a:gridCol w="1113603">
                  <a:extLst>
                    <a:ext uri="{9D8B030D-6E8A-4147-A177-3AD203B41FA5}">
                      <a16:colId xmlns:a16="http://schemas.microsoft.com/office/drawing/2014/main" val="1960157944"/>
                    </a:ext>
                  </a:extLst>
                </a:gridCol>
                <a:gridCol w="4631178">
                  <a:extLst>
                    <a:ext uri="{9D8B030D-6E8A-4147-A177-3AD203B41FA5}">
                      <a16:colId xmlns:a16="http://schemas.microsoft.com/office/drawing/2014/main" val="2609451561"/>
                    </a:ext>
                  </a:extLst>
                </a:gridCol>
                <a:gridCol w="1325720">
                  <a:extLst>
                    <a:ext uri="{9D8B030D-6E8A-4147-A177-3AD203B41FA5}">
                      <a16:colId xmlns:a16="http://schemas.microsoft.com/office/drawing/2014/main" val="1598388017"/>
                    </a:ext>
                  </a:extLst>
                </a:gridCol>
                <a:gridCol w="1449453">
                  <a:extLst>
                    <a:ext uri="{9D8B030D-6E8A-4147-A177-3AD203B41FA5}">
                      <a16:colId xmlns:a16="http://schemas.microsoft.com/office/drawing/2014/main" val="4208114609"/>
                    </a:ext>
                  </a:extLst>
                </a:gridCol>
                <a:gridCol w="1095929">
                  <a:extLst>
                    <a:ext uri="{9D8B030D-6E8A-4147-A177-3AD203B41FA5}">
                      <a16:colId xmlns:a16="http://schemas.microsoft.com/office/drawing/2014/main" val="301085099"/>
                    </a:ext>
                  </a:extLst>
                </a:gridCol>
                <a:gridCol w="1095929">
                  <a:extLst>
                    <a:ext uri="{9D8B030D-6E8A-4147-A177-3AD203B41FA5}">
                      <a16:colId xmlns:a16="http://schemas.microsoft.com/office/drawing/2014/main" val="214918531"/>
                    </a:ext>
                  </a:extLst>
                </a:gridCol>
              </a:tblGrid>
              <a:tr h="460818">
                <a:tc>
                  <a:txBody>
                    <a:bodyPr/>
                    <a:lstStyle/>
                    <a:p>
                      <a:pPr algn="ctr" fontAlgn="b"/>
                      <a:r>
                        <a:rPr lang="es-PE" sz="1200" b="1" u="none" strike="noStrike" dirty="0" err="1">
                          <a:effectLst/>
                        </a:rPr>
                        <a:t>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b="1" u="none" strike="noStrike" dirty="0">
                          <a:effectLst/>
                        </a:rPr>
                        <a:t>Código único de inversiones</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b="1" u="none" strike="noStrike" dirty="0">
                          <a:effectLst/>
                        </a:rPr>
                        <a:t>Nombre de la inversión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b="1" u="none" strike="noStrike" dirty="0">
                          <a:effectLst/>
                        </a:rPr>
                        <a:t>Fecha de registro</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MX" sz="1200" b="1" u="none" strike="noStrike" dirty="0">
                          <a:effectLst/>
                        </a:rPr>
                        <a:t>Monto total de la inversión S/</a:t>
                      </a:r>
                      <a:endParaRPr lang="es-MX"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b="1" u="none" strike="noStrike" dirty="0">
                          <a:effectLst/>
                        </a:rPr>
                        <a:t>Situación</a:t>
                      </a:r>
                      <a:endParaRPr lang="es-PE" sz="1200" b="1" i="0" u="none" strike="noStrike" dirty="0">
                        <a:solidFill>
                          <a:srgbClr val="000000"/>
                        </a:solidFill>
                        <a:effectLst/>
                        <a:latin typeface="Open Sans"/>
                      </a:endParaRPr>
                    </a:p>
                  </a:txBody>
                  <a:tcPr marL="7620" marR="7620" marT="7620" marB="0" anchor="ctr">
                    <a:solidFill>
                      <a:schemeClr val="accent5"/>
                    </a:solidFill>
                  </a:tcPr>
                </a:tc>
                <a:tc>
                  <a:txBody>
                    <a:bodyPr/>
                    <a:lstStyle/>
                    <a:p>
                      <a:pPr algn="ctr" fontAlgn="b"/>
                      <a:r>
                        <a:rPr lang="es-PE" sz="1200" b="1" u="none" strike="noStrike" dirty="0">
                          <a:effectLst/>
                        </a:rPr>
                        <a:t>Estado</a:t>
                      </a:r>
                      <a:endParaRPr lang="es-PE" sz="1200" b="1" i="0" u="none" strike="noStrike" dirty="0">
                        <a:solidFill>
                          <a:srgbClr val="000000"/>
                        </a:solidFill>
                        <a:effectLst/>
                        <a:latin typeface="Open Sans"/>
                      </a:endParaRPr>
                    </a:p>
                  </a:txBody>
                  <a:tcPr marL="7620" marR="7620" marT="7620" marB="0" anchor="ctr">
                    <a:solidFill>
                      <a:schemeClr val="accent5"/>
                    </a:solidFill>
                  </a:tcPr>
                </a:tc>
                <a:extLst>
                  <a:ext uri="{0D108BD9-81ED-4DB2-BD59-A6C34878D82A}">
                    <a16:rowId xmlns:a16="http://schemas.microsoft.com/office/drawing/2014/main" val="1749235151"/>
                  </a:ext>
                </a:extLst>
              </a:tr>
              <a:tr h="460818">
                <a:tc>
                  <a:txBody>
                    <a:bodyPr/>
                    <a:lstStyle/>
                    <a:p>
                      <a:pPr algn="ctr" fontAlgn="b"/>
                      <a:r>
                        <a:rPr lang="es-PE" sz="1200" u="none" strike="noStrike" dirty="0">
                          <a:effectLst/>
                        </a:rPr>
                        <a:t>23</a:t>
                      </a:r>
                      <a:endParaRPr lang="es-PE"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dirty="0">
                          <a:effectLst/>
                        </a:rPr>
                        <a:t>2444408</a:t>
                      </a:r>
                      <a:endParaRPr lang="es-PE"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l" fontAlgn="b"/>
                      <a:r>
                        <a:rPr lang="es-MX" sz="1200" u="none" strike="noStrike" dirty="0">
                          <a:effectLst/>
                        </a:rPr>
                        <a:t>REMODELACION DE BLOQUE DE INFRAESTRUCTURA; ADQUISICION DE EQUIPO DE HEMODIALISIS Y EQUIPAMIENTO DE CENTRO DE CONTROL Y MONITOREO; EN EL(LA) EESS HOSPITAL REGIONAL GUILLERMO DIAZ DE LA VEGA - ABANCAY EN LA LOCALIDAD ABANCAY, DISTRITO DE ABANCAY, PROVINCIA ABANCAY, DEPARTAMENTO APURIMAC</a:t>
                      </a:r>
                      <a:endParaRPr lang="es-MX"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r" fontAlgn="b"/>
                      <a:r>
                        <a:rPr lang="es-PE" sz="1200" u="none" strike="noStrike" dirty="0">
                          <a:effectLst/>
                        </a:rPr>
                        <a:t>15/04/2019 05:45</a:t>
                      </a:r>
                      <a:endParaRPr lang="es-PE"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r" fontAlgn="b"/>
                      <a:r>
                        <a:rPr lang="es-PE" sz="1200" u="none" strike="noStrike" dirty="0">
                          <a:effectLst/>
                        </a:rPr>
                        <a:t>397,024.58</a:t>
                      </a:r>
                      <a:endParaRPr lang="es-PE"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dirty="0">
                          <a:effectLst/>
                        </a:rPr>
                        <a:t>APROBADO</a:t>
                      </a:r>
                      <a:endParaRPr lang="es-PE"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dirty="0">
                          <a:effectLst/>
                        </a:rPr>
                        <a:t>ACTIVO</a:t>
                      </a:r>
                      <a:endParaRPr lang="es-PE" sz="1200" b="0" i="0" u="none" strike="noStrike" dirty="0">
                        <a:solidFill>
                          <a:srgbClr val="000000"/>
                        </a:solidFill>
                        <a:effectLst/>
                        <a:latin typeface="Arial" panose="020B0604020202020204" pitchFamily="34" charset="0"/>
                      </a:endParaRPr>
                    </a:p>
                  </a:txBody>
                  <a:tcPr marL="7235" marR="7235" marT="7235" marB="0" anchor="ctr"/>
                </a:tc>
                <a:extLst>
                  <a:ext uri="{0D108BD9-81ED-4DB2-BD59-A6C34878D82A}">
                    <a16:rowId xmlns:a16="http://schemas.microsoft.com/office/drawing/2014/main" val="1468563519"/>
                  </a:ext>
                </a:extLst>
              </a:tr>
              <a:tr h="824048">
                <a:tc>
                  <a:txBody>
                    <a:bodyPr/>
                    <a:lstStyle/>
                    <a:p>
                      <a:pPr algn="ctr" fontAlgn="b"/>
                      <a:r>
                        <a:rPr lang="es-PE" sz="1200" u="none" strike="noStrike">
                          <a:effectLst/>
                        </a:rPr>
                        <a:t>24</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a:effectLst/>
                        </a:rPr>
                        <a:t>2444407</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l" fontAlgn="b"/>
                      <a:r>
                        <a:rPr lang="es-MX" sz="1200" u="none" strike="noStrike" dirty="0">
                          <a:effectLst/>
                        </a:rPr>
                        <a:t>ADQUISICION DE KITS DE TRAUMA PARA SERVICIOS MÉDICOS DE EMERGENCIA Y KITS DE TRAUMA PARA SERVICIOS MÉDICOS DE EMERGENCIA; EN EL(LA) EESS HOSPITAL REGIONAL GUILLERMO DIAZ DE LA VEGA - ABANCAY EN LA LOCALIDAD ABANCAY, DISTRITO DE ABANCAY, PROVINCIA ABANCAY, DEPARTAMENTO APURIMAC</a:t>
                      </a:r>
                      <a:endParaRPr lang="es-MX"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r" fontAlgn="b"/>
                      <a:r>
                        <a:rPr lang="es-PE" sz="1200" u="none" strike="noStrike">
                          <a:effectLst/>
                        </a:rPr>
                        <a:t>15/04/2019 05:07</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r" fontAlgn="b"/>
                      <a:r>
                        <a:rPr lang="es-PE" sz="1200" u="none" strike="noStrike">
                          <a:effectLst/>
                        </a:rPr>
                        <a:t>1,741,629.01</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a:effectLst/>
                        </a:rPr>
                        <a:t>APROBADO</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7235" marR="7235" marT="7235" marB="0" anchor="ctr"/>
                </a:tc>
                <a:extLst>
                  <a:ext uri="{0D108BD9-81ED-4DB2-BD59-A6C34878D82A}">
                    <a16:rowId xmlns:a16="http://schemas.microsoft.com/office/drawing/2014/main" val="23935287"/>
                  </a:ext>
                </a:extLst>
              </a:tr>
              <a:tr h="333500">
                <a:tc>
                  <a:txBody>
                    <a:bodyPr/>
                    <a:lstStyle/>
                    <a:p>
                      <a:pPr algn="ctr" fontAlgn="b"/>
                      <a:r>
                        <a:rPr lang="es-PE" sz="1200" u="none" strike="noStrike">
                          <a:effectLst/>
                        </a:rPr>
                        <a:t>25</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a:effectLst/>
                        </a:rPr>
                        <a:t>2444071</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l" fontAlgn="b"/>
                      <a:r>
                        <a:rPr lang="es-MX" sz="1200" u="none" strike="noStrike" dirty="0">
                          <a:effectLst/>
                        </a:rPr>
                        <a:t>ADQUISICIÓN DE TERRENO; EN EL(LA) CENTRO DE EQUIPO MECÁNICO DISTRITO DE ABANCAY, PROVINCIA ABANCAY, DEPARTAMENTO APURIMAC</a:t>
                      </a:r>
                      <a:endParaRPr lang="es-MX"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r" fontAlgn="b"/>
                      <a:r>
                        <a:rPr lang="es-PE" sz="1200" u="none" strike="noStrike" dirty="0">
                          <a:effectLst/>
                        </a:rPr>
                        <a:t>12/04/2019 08:55</a:t>
                      </a:r>
                      <a:endParaRPr lang="es-PE"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r" fontAlgn="b"/>
                      <a:r>
                        <a:rPr lang="es-PE" sz="1200" u="none" strike="noStrike">
                          <a:effectLst/>
                        </a:rPr>
                        <a:t>10,055,337.51</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a:effectLst/>
                        </a:rPr>
                        <a:t>APROBADO</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7235" marR="7235" marT="7235" marB="0" anchor="ctr"/>
                </a:tc>
                <a:extLst>
                  <a:ext uri="{0D108BD9-81ED-4DB2-BD59-A6C34878D82A}">
                    <a16:rowId xmlns:a16="http://schemas.microsoft.com/office/drawing/2014/main" val="2111306264"/>
                  </a:ext>
                </a:extLst>
              </a:tr>
              <a:tr h="824048">
                <a:tc>
                  <a:txBody>
                    <a:bodyPr/>
                    <a:lstStyle/>
                    <a:p>
                      <a:pPr algn="ctr" fontAlgn="b"/>
                      <a:r>
                        <a:rPr lang="es-PE" sz="1200" u="none" strike="noStrike">
                          <a:effectLst/>
                        </a:rPr>
                        <a:t>26</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a:effectLst/>
                        </a:rPr>
                        <a:t>2443596</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l" fontAlgn="b"/>
                      <a:r>
                        <a:rPr lang="es-MX" sz="1200" u="none" strike="noStrike">
                          <a:effectLst/>
                        </a:rPr>
                        <a:t>RENOVACIÓN DE TECHADO PREARMADO Y SISTEMAS DE CIELO RASO; REPARACIÓN DE AMBIENTE PARA COMEDOR; CONSTRUCCIÓN DE COBERTURA; EN EL(LA) IE FRANCISCO BOLOGNESI - ABANCAY EN LA LOCALIDAD ABANCAY, DISTRITO DE ABANCAY, PROVINCIA ABANCAY, DEPARTAMENTO APURIMAC</a:t>
                      </a:r>
                      <a:endParaRPr lang="es-MX" sz="1200" b="0" i="0" u="none" strike="noStrike">
                        <a:solidFill>
                          <a:srgbClr val="393939"/>
                        </a:solidFill>
                        <a:effectLst/>
                        <a:latin typeface="Arial" panose="020B0604020202020204" pitchFamily="34" charset="0"/>
                      </a:endParaRPr>
                    </a:p>
                  </a:txBody>
                  <a:tcPr marL="7235" marR="7235" marT="7235" marB="0" anchor="ctr"/>
                </a:tc>
                <a:tc>
                  <a:txBody>
                    <a:bodyPr/>
                    <a:lstStyle/>
                    <a:p>
                      <a:pPr algn="r" fontAlgn="b"/>
                      <a:r>
                        <a:rPr lang="es-PE" sz="1200" u="none" strike="noStrike" dirty="0">
                          <a:effectLst/>
                        </a:rPr>
                        <a:t>9/04/2019 16:43</a:t>
                      </a:r>
                      <a:endParaRPr lang="es-PE"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r" fontAlgn="b"/>
                      <a:r>
                        <a:rPr lang="es-PE" sz="1200" u="none" strike="noStrike" dirty="0">
                          <a:effectLst/>
                        </a:rPr>
                        <a:t>283,526.72</a:t>
                      </a:r>
                      <a:endParaRPr lang="es-PE"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a:effectLst/>
                        </a:rPr>
                        <a:t>APROBADO</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7235" marR="7235" marT="7235" marB="0" anchor="ctr"/>
                </a:tc>
                <a:extLst>
                  <a:ext uri="{0D108BD9-81ED-4DB2-BD59-A6C34878D82A}">
                    <a16:rowId xmlns:a16="http://schemas.microsoft.com/office/drawing/2014/main" val="4067118578"/>
                  </a:ext>
                </a:extLst>
              </a:tr>
              <a:tr h="660532">
                <a:tc>
                  <a:txBody>
                    <a:bodyPr/>
                    <a:lstStyle/>
                    <a:p>
                      <a:pPr algn="ctr" fontAlgn="b"/>
                      <a:r>
                        <a:rPr lang="es-PE" sz="1200" u="none" strike="noStrike">
                          <a:effectLst/>
                        </a:rPr>
                        <a:t>27</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dirty="0">
                          <a:effectLst/>
                        </a:rPr>
                        <a:t>2443542</a:t>
                      </a:r>
                      <a:endParaRPr lang="es-PE"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l" fontAlgn="b"/>
                      <a:r>
                        <a:rPr lang="es-MX" sz="1200" u="none" strike="noStrike">
                          <a:effectLst/>
                        </a:rPr>
                        <a:t>RENOVACIÓN DE TECHADO PREARMADO; ADQUISICIÓN DE MESAS; CONSTRUCCIÓN DE COBERTURA Y CERCO PERIMÉTRICO; EN EL(LA) ALDEA INFANTIL VIRGEN DEL ROSARIO EN LA LOCALIDAD ABANCAY, DISTRITO DE ABANCAY, PROVINCIA ABANCAY, DEPARTAMENTO APURIMAC</a:t>
                      </a:r>
                      <a:endParaRPr lang="es-MX" sz="1200" b="0" i="0" u="none" strike="noStrike">
                        <a:solidFill>
                          <a:srgbClr val="393939"/>
                        </a:solidFill>
                        <a:effectLst/>
                        <a:latin typeface="Arial" panose="020B0604020202020204" pitchFamily="34" charset="0"/>
                      </a:endParaRPr>
                    </a:p>
                  </a:txBody>
                  <a:tcPr marL="7235" marR="7235" marT="7235" marB="0" anchor="ctr"/>
                </a:tc>
                <a:tc>
                  <a:txBody>
                    <a:bodyPr/>
                    <a:lstStyle/>
                    <a:p>
                      <a:pPr algn="r" fontAlgn="b"/>
                      <a:r>
                        <a:rPr lang="es-PE" sz="1200" u="none" strike="noStrike">
                          <a:effectLst/>
                        </a:rPr>
                        <a:t>9/04/2019 12:41</a:t>
                      </a:r>
                      <a:endParaRPr lang="es-PE" sz="1200" b="0" i="0" u="none" strike="noStrike">
                        <a:solidFill>
                          <a:srgbClr val="393939"/>
                        </a:solidFill>
                        <a:effectLst/>
                        <a:latin typeface="Arial" panose="020B0604020202020204" pitchFamily="34" charset="0"/>
                      </a:endParaRPr>
                    </a:p>
                  </a:txBody>
                  <a:tcPr marL="7235" marR="7235" marT="7235" marB="0" anchor="ctr"/>
                </a:tc>
                <a:tc>
                  <a:txBody>
                    <a:bodyPr/>
                    <a:lstStyle/>
                    <a:p>
                      <a:pPr algn="r" fontAlgn="b"/>
                      <a:r>
                        <a:rPr lang="es-PE" sz="1200" u="none" strike="noStrike" dirty="0">
                          <a:effectLst/>
                        </a:rPr>
                        <a:t>975,214.00</a:t>
                      </a:r>
                      <a:endParaRPr lang="es-PE"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dirty="0">
                          <a:effectLst/>
                        </a:rPr>
                        <a:t>APROBADO</a:t>
                      </a:r>
                      <a:endParaRPr lang="es-PE" sz="1200" b="0" i="0" u="none" strike="noStrike" dirty="0">
                        <a:solidFill>
                          <a:srgbClr val="393939"/>
                        </a:solidFill>
                        <a:effectLst/>
                        <a:latin typeface="Arial" panose="020B0604020202020204" pitchFamily="34" charset="0"/>
                      </a:endParaRPr>
                    </a:p>
                  </a:txBody>
                  <a:tcPr marL="7235" marR="7235" marT="7235" marB="0" anchor="ctr"/>
                </a:tc>
                <a:tc>
                  <a:txBody>
                    <a:bodyPr/>
                    <a:lstStyle/>
                    <a:p>
                      <a:pPr algn="ctr" fontAlgn="b"/>
                      <a:r>
                        <a:rPr lang="es-PE" sz="1200" u="none" strike="noStrike" dirty="0">
                          <a:effectLst/>
                        </a:rPr>
                        <a:t>ACTIVO</a:t>
                      </a:r>
                      <a:endParaRPr lang="es-PE" sz="1200" b="0" i="0" u="none" strike="noStrike" dirty="0">
                        <a:solidFill>
                          <a:srgbClr val="000000"/>
                        </a:solidFill>
                        <a:effectLst/>
                        <a:latin typeface="Arial" panose="020B0604020202020204" pitchFamily="34" charset="0"/>
                      </a:endParaRPr>
                    </a:p>
                  </a:txBody>
                  <a:tcPr marL="7235" marR="7235" marT="7235" marB="0" anchor="ctr"/>
                </a:tc>
                <a:extLst>
                  <a:ext uri="{0D108BD9-81ED-4DB2-BD59-A6C34878D82A}">
                    <a16:rowId xmlns:a16="http://schemas.microsoft.com/office/drawing/2014/main" val="410240776"/>
                  </a:ext>
                </a:extLst>
              </a:tr>
            </a:tbl>
          </a:graphicData>
        </a:graphic>
      </p:graphicFrame>
      <p:sp>
        <p:nvSpPr>
          <p:cNvPr id="7" name="Google Shape;95;p13">
            <a:extLst>
              <a:ext uri="{FF2B5EF4-FFF2-40B4-BE49-F238E27FC236}">
                <a16:creationId xmlns:a16="http://schemas.microsoft.com/office/drawing/2014/main" id="{967F5AF1-EB60-40EA-B48B-C9CAD1B6BE50}"/>
              </a:ext>
            </a:extLst>
          </p:cNvPr>
          <p:cNvSpPr txBox="1">
            <a:spLocks noGrp="1"/>
          </p:cNvSpPr>
          <p:nvPr>
            <p:ph type="title"/>
          </p:nvPr>
        </p:nvSpPr>
        <p:spPr>
          <a:xfrm>
            <a:off x="1002016" y="524379"/>
            <a:ext cx="10562741" cy="524800"/>
          </a:xfrm>
          <a:prstGeom prst="rect">
            <a:avLst/>
          </a:prstGeom>
        </p:spPr>
        <p:txBody>
          <a:bodyPr spcFirstLastPara="1" vert="horz" wrap="square" lIns="0" tIns="0" rIns="0" bIns="0" rtlCol="0" anchor="b" anchorCtr="0">
            <a:noAutofit/>
          </a:bodyPr>
          <a:lstStyle/>
          <a:p>
            <a:pPr algn="ctr" defTabSz="457200">
              <a:lnSpc>
                <a:spcPct val="100000"/>
              </a:lnSpc>
              <a:buClr>
                <a:schemeClr val="dk1"/>
              </a:buClr>
              <a:buSzPts val="5400"/>
            </a:pPr>
            <a:r>
              <a:rPr lang="en" sz="2800" b="1" dirty="0">
                <a:ln w="0"/>
                <a:solidFill>
                  <a:schemeClr val="accent1"/>
                </a:solidFill>
                <a:latin typeface="+mn-lt"/>
                <a:sym typeface="Lato Black"/>
              </a:rPr>
              <a:t>IOARR PROGRAMADOS  Y APROBADOS - 2019</a:t>
            </a:r>
            <a:endParaRPr sz="2800" b="1" dirty="0">
              <a:ln w="0"/>
              <a:solidFill>
                <a:schemeClr val="accent1"/>
              </a:solidFill>
              <a:latin typeface="+mn-lt"/>
              <a:sym typeface="Lato Black"/>
            </a:endParaRPr>
          </a:p>
        </p:txBody>
      </p:sp>
    </p:spTree>
    <p:extLst>
      <p:ext uri="{BB962C8B-B14F-4D97-AF65-F5344CB8AC3E}">
        <p14:creationId xmlns:p14="http://schemas.microsoft.com/office/powerpoint/2010/main" val="13649270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43</a:t>
            </a:fld>
            <a:endParaRPr/>
          </a:p>
        </p:txBody>
      </p:sp>
      <p:graphicFrame>
        <p:nvGraphicFramePr>
          <p:cNvPr id="4" name="Tabla 3">
            <a:extLst>
              <a:ext uri="{FF2B5EF4-FFF2-40B4-BE49-F238E27FC236}">
                <a16:creationId xmlns:a16="http://schemas.microsoft.com/office/drawing/2014/main" id="{8CEF875B-0C6E-4490-93BB-A64DDABDFA4B}"/>
              </a:ext>
            </a:extLst>
          </p:cNvPr>
          <p:cNvGraphicFramePr>
            <a:graphicFrameLocks noGrp="1"/>
          </p:cNvGraphicFramePr>
          <p:nvPr>
            <p:extLst>
              <p:ext uri="{D42A27DB-BD31-4B8C-83A1-F6EECF244321}">
                <p14:modId xmlns:p14="http://schemas.microsoft.com/office/powerpoint/2010/main" val="324943168"/>
              </p:ext>
            </p:extLst>
          </p:nvPr>
        </p:nvGraphicFramePr>
        <p:xfrm>
          <a:off x="114300" y="1547211"/>
          <a:ext cx="11920154" cy="4702895"/>
        </p:xfrm>
        <a:graphic>
          <a:graphicData uri="http://schemas.openxmlformats.org/drawingml/2006/table">
            <a:tbl>
              <a:tblPr>
                <a:tableStyleId>{BDBED569-4797-4DF1-A0F4-6AAB3CD982D8}</a:tableStyleId>
              </a:tblPr>
              <a:tblGrid>
                <a:gridCol w="609600">
                  <a:extLst>
                    <a:ext uri="{9D8B030D-6E8A-4147-A177-3AD203B41FA5}">
                      <a16:colId xmlns:a16="http://schemas.microsoft.com/office/drawing/2014/main" val="4281443454"/>
                    </a:ext>
                  </a:extLst>
                </a:gridCol>
                <a:gridCol w="1259893">
                  <a:extLst>
                    <a:ext uri="{9D8B030D-6E8A-4147-A177-3AD203B41FA5}">
                      <a16:colId xmlns:a16="http://schemas.microsoft.com/office/drawing/2014/main" val="381201571"/>
                    </a:ext>
                  </a:extLst>
                </a:gridCol>
                <a:gridCol w="5483807">
                  <a:extLst>
                    <a:ext uri="{9D8B030D-6E8A-4147-A177-3AD203B41FA5}">
                      <a16:colId xmlns:a16="http://schemas.microsoft.com/office/drawing/2014/main" val="45384937"/>
                    </a:ext>
                  </a:extLst>
                </a:gridCol>
                <a:gridCol w="1390650">
                  <a:extLst>
                    <a:ext uri="{9D8B030D-6E8A-4147-A177-3AD203B41FA5}">
                      <a16:colId xmlns:a16="http://schemas.microsoft.com/office/drawing/2014/main" val="990525806"/>
                    </a:ext>
                  </a:extLst>
                </a:gridCol>
                <a:gridCol w="1049440">
                  <a:extLst>
                    <a:ext uri="{9D8B030D-6E8A-4147-A177-3AD203B41FA5}">
                      <a16:colId xmlns:a16="http://schemas.microsoft.com/office/drawing/2014/main" val="2579055010"/>
                    </a:ext>
                  </a:extLst>
                </a:gridCol>
                <a:gridCol w="1063382">
                  <a:extLst>
                    <a:ext uri="{9D8B030D-6E8A-4147-A177-3AD203B41FA5}">
                      <a16:colId xmlns:a16="http://schemas.microsoft.com/office/drawing/2014/main" val="754520666"/>
                    </a:ext>
                  </a:extLst>
                </a:gridCol>
                <a:gridCol w="1063382">
                  <a:extLst>
                    <a:ext uri="{9D8B030D-6E8A-4147-A177-3AD203B41FA5}">
                      <a16:colId xmlns:a16="http://schemas.microsoft.com/office/drawing/2014/main" val="136098166"/>
                    </a:ext>
                  </a:extLst>
                </a:gridCol>
              </a:tblGrid>
              <a:tr h="329717">
                <a:tc>
                  <a:txBody>
                    <a:bodyPr/>
                    <a:lstStyle/>
                    <a:p>
                      <a:pPr algn="ctr" fontAlgn="ctr"/>
                      <a:r>
                        <a:rPr lang="es-PE" sz="1200" u="none" strike="noStrike">
                          <a:effectLst/>
                        </a:rPr>
                        <a:t>N°</a:t>
                      </a:r>
                      <a:endParaRPr lang="es-PE"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a:effectLst/>
                        </a:rPr>
                        <a:t>Código único de inversiones</a:t>
                      </a:r>
                      <a:endParaRPr lang="es-PE"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dirty="0">
                          <a:effectLst/>
                        </a:rPr>
                        <a:t>Nombre de la inversión</a:t>
                      </a:r>
                      <a:endParaRPr lang="es-PE" sz="1200" b="1" i="0" u="none" strike="noStrike" dirty="0">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a:effectLst/>
                        </a:rPr>
                        <a:t>Fecha de registro</a:t>
                      </a:r>
                      <a:endParaRPr lang="es-PE"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MX" sz="1200" u="none" strike="noStrike">
                          <a:effectLst/>
                        </a:rPr>
                        <a:t>Monto total de la inversión S/</a:t>
                      </a:r>
                      <a:endParaRPr lang="es-MX"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a:effectLst/>
                        </a:rPr>
                        <a:t>Situación</a:t>
                      </a:r>
                      <a:endParaRPr lang="es-PE"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dirty="0">
                          <a:effectLst/>
                        </a:rPr>
                        <a:t>Estado</a:t>
                      </a:r>
                      <a:endParaRPr lang="es-PE" sz="1200" b="1" i="0" u="none" strike="noStrike" dirty="0">
                        <a:solidFill>
                          <a:srgbClr val="000000"/>
                        </a:solidFill>
                        <a:effectLst/>
                        <a:latin typeface="Open Sans"/>
                      </a:endParaRPr>
                    </a:p>
                  </a:txBody>
                  <a:tcPr marL="6660" marR="6660" marT="6660" marB="0" anchor="ctr">
                    <a:solidFill>
                      <a:schemeClr val="accent5"/>
                    </a:solidFill>
                  </a:tcPr>
                </a:tc>
                <a:extLst>
                  <a:ext uri="{0D108BD9-81ED-4DB2-BD59-A6C34878D82A}">
                    <a16:rowId xmlns:a16="http://schemas.microsoft.com/office/drawing/2014/main" val="2356593556"/>
                  </a:ext>
                </a:extLst>
              </a:tr>
              <a:tr h="676715">
                <a:tc>
                  <a:txBody>
                    <a:bodyPr/>
                    <a:lstStyle/>
                    <a:p>
                      <a:pPr algn="ctr" fontAlgn="b"/>
                      <a:r>
                        <a:rPr lang="es-PE" sz="1400" u="none" strike="noStrike" dirty="0">
                          <a:effectLst/>
                        </a:rPr>
                        <a:t>1</a:t>
                      </a:r>
                      <a:endParaRPr lang="es-PE" sz="1400" b="0" i="0" u="none" strike="noStrike" dirty="0">
                        <a:solidFill>
                          <a:srgbClr val="000000"/>
                        </a:solidFill>
                        <a:effectLst/>
                        <a:latin typeface="Open Sans"/>
                      </a:endParaRPr>
                    </a:p>
                  </a:txBody>
                  <a:tcPr marL="6660" marR="6660" marT="6660" marB="0" anchor="ctr"/>
                </a:tc>
                <a:tc>
                  <a:txBody>
                    <a:bodyPr/>
                    <a:lstStyle/>
                    <a:p>
                      <a:pPr algn="ctr" fontAlgn="b"/>
                      <a:r>
                        <a:rPr lang="es-PE" sz="1400" u="none" strike="noStrike">
                          <a:effectLst/>
                        </a:rPr>
                        <a:t>491841</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l" fontAlgn="b"/>
                      <a:r>
                        <a:rPr lang="es-MX" sz="1400" u="none" strike="noStrike">
                          <a:effectLst/>
                        </a:rPr>
                        <a:t>CONSTRUCCION DE COBERTURA; EN EL(LA) IE JOSE MARIA ARGUEDAS - CHUQUIBAMBILLA EN LA LOCALIDAD CHUQUIBAMBILLA, DISTRITO DE CHUQUIBAMBILLA, PROVINCIA GRAU, DEPARTAMENTO APURIMAC</a:t>
                      </a:r>
                      <a:endParaRPr lang="es-MX" sz="1400" b="0" i="0" u="none" strike="noStrike">
                        <a:solidFill>
                          <a:srgbClr val="000000"/>
                        </a:solidFill>
                        <a:effectLst/>
                        <a:latin typeface="Arial" panose="020B0604020202020204" pitchFamily="34" charset="0"/>
                      </a:endParaRPr>
                    </a:p>
                  </a:txBody>
                  <a:tcPr marL="6660" marR="6660" marT="6660" marB="0" anchor="ctr"/>
                </a:tc>
                <a:tc>
                  <a:txBody>
                    <a:bodyPr/>
                    <a:lstStyle/>
                    <a:p>
                      <a:pPr algn="r" fontAlgn="b"/>
                      <a:r>
                        <a:rPr lang="es-PE" sz="1400" u="none" strike="noStrike">
                          <a:effectLst/>
                        </a:rPr>
                        <a:t>9/07/2020 11:12</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r" fontAlgn="b"/>
                      <a:r>
                        <a:rPr lang="es-PE" sz="1400" u="none" strike="noStrike">
                          <a:effectLst/>
                        </a:rPr>
                        <a:t>0</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a:effectLst/>
                        </a:rPr>
                        <a:t>EN REGISTRO</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dirty="0">
                          <a:effectLst/>
                        </a:rPr>
                        <a:t>ACTIVO</a:t>
                      </a:r>
                      <a:endParaRPr lang="es-PE" sz="1400" b="0" i="0" u="none" strike="noStrike" dirty="0">
                        <a:solidFill>
                          <a:srgbClr val="000000"/>
                        </a:solidFill>
                        <a:effectLst/>
                        <a:latin typeface="Arial" panose="020B0604020202020204" pitchFamily="34" charset="0"/>
                      </a:endParaRPr>
                    </a:p>
                  </a:txBody>
                  <a:tcPr marL="6660" marR="6660" marT="6660" marB="0" anchor="ctr"/>
                </a:tc>
                <a:extLst>
                  <a:ext uri="{0D108BD9-81ED-4DB2-BD59-A6C34878D82A}">
                    <a16:rowId xmlns:a16="http://schemas.microsoft.com/office/drawing/2014/main" val="3479835350"/>
                  </a:ext>
                </a:extLst>
              </a:tr>
              <a:tr h="572582">
                <a:tc>
                  <a:txBody>
                    <a:bodyPr/>
                    <a:lstStyle/>
                    <a:p>
                      <a:pPr algn="ctr" fontAlgn="b"/>
                      <a:r>
                        <a:rPr lang="es-PE" sz="1400" u="none" strike="noStrike">
                          <a:effectLst/>
                        </a:rPr>
                        <a:t>2</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a:effectLst/>
                        </a:rPr>
                        <a:t>2491815</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l" fontAlgn="b"/>
                      <a:r>
                        <a:rPr lang="es-PE" sz="1400" u="none" strike="noStrike">
                          <a:effectLst/>
                        </a:rPr>
                        <a:t>CONSTRUCCION DE COBERTURA; EN EL(LA) IE RAFAEL GRAU - MAMARA EN LA LOCALIDAD MAMARA, DISTRITO DE MAMARA, PROVINCIA GRAU, DEPARTAMENTO APURIMAC</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r" fontAlgn="b"/>
                      <a:r>
                        <a:rPr lang="es-PE" sz="1400" u="none" strike="noStrike">
                          <a:effectLst/>
                        </a:rPr>
                        <a:t>9/07/2020 08:20</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r" fontAlgn="b"/>
                      <a:r>
                        <a:rPr lang="es-PE" sz="1400" u="none" strike="noStrike">
                          <a:effectLst/>
                        </a:rPr>
                        <a:t>405,566.69</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a:effectLst/>
                        </a:rPr>
                        <a:t>EN REGISTRO</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a:effectLst/>
                        </a:rPr>
                        <a:t>ACTIVO</a:t>
                      </a:r>
                      <a:endParaRPr lang="es-PE" sz="1400" b="0" i="0" u="none" strike="noStrike">
                        <a:solidFill>
                          <a:srgbClr val="000000"/>
                        </a:solidFill>
                        <a:effectLst/>
                        <a:latin typeface="Arial" panose="020B0604020202020204" pitchFamily="34" charset="0"/>
                      </a:endParaRPr>
                    </a:p>
                  </a:txBody>
                  <a:tcPr marL="6660" marR="6660" marT="6660" marB="0" anchor="ctr"/>
                </a:tc>
                <a:extLst>
                  <a:ext uri="{0D108BD9-81ED-4DB2-BD59-A6C34878D82A}">
                    <a16:rowId xmlns:a16="http://schemas.microsoft.com/office/drawing/2014/main" val="1775952952"/>
                  </a:ext>
                </a:extLst>
              </a:tr>
              <a:tr h="1006396">
                <a:tc>
                  <a:txBody>
                    <a:bodyPr/>
                    <a:lstStyle/>
                    <a:p>
                      <a:pPr algn="ctr" fontAlgn="b"/>
                      <a:r>
                        <a:rPr lang="es-PE" sz="1400" u="none" strike="noStrike">
                          <a:effectLst/>
                        </a:rPr>
                        <a:t>3</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a:effectLst/>
                        </a:rPr>
                        <a:t>2489444</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l" fontAlgn="b"/>
                      <a:r>
                        <a:rPr lang="es-MX" sz="1400" u="none" strike="noStrike" dirty="0">
                          <a:effectLst/>
                        </a:rPr>
                        <a:t>ADQUISICION DE MONITOR MULTI PARAMETRO, CAMA CLINICA RODABLE, ASPIRADOR DE SECRECIONES Y PULSIOXIMETRO; ADEMÁS DE OTROS ACTIVOS EN EL(LA) EESS SAN CAMILO DE LELIS (CHUQUIBAMBILLA) - CHUQUIBAMBILLA EN LA LOCALIDAD CHUQUIBAMBILLA, DISTRITO DE CHUQUIBAMBILLA, PROVINCIA GRAU, DEPARTAMENTO APURIMAC</a:t>
                      </a:r>
                      <a:endParaRPr lang="es-MX" sz="1400" b="0" i="0" u="none" strike="noStrike" dirty="0">
                        <a:solidFill>
                          <a:srgbClr val="000000"/>
                        </a:solidFill>
                        <a:effectLst/>
                        <a:latin typeface="Arial" panose="020B0604020202020204" pitchFamily="34" charset="0"/>
                      </a:endParaRPr>
                    </a:p>
                  </a:txBody>
                  <a:tcPr marL="6660" marR="6660" marT="6660" marB="0" anchor="ctr"/>
                </a:tc>
                <a:tc>
                  <a:txBody>
                    <a:bodyPr/>
                    <a:lstStyle/>
                    <a:p>
                      <a:pPr algn="r" fontAlgn="b"/>
                      <a:r>
                        <a:rPr lang="es-PE" sz="1400" u="none" strike="noStrike">
                          <a:effectLst/>
                        </a:rPr>
                        <a:t>11/06/2020 13:42</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r" fontAlgn="b"/>
                      <a:r>
                        <a:rPr lang="es-PE" sz="1400" u="none" strike="noStrike">
                          <a:effectLst/>
                        </a:rPr>
                        <a:t>316,500.00</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a:effectLst/>
                        </a:rPr>
                        <a:t>APROBADO</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a:effectLst/>
                        </a:rPr>
                        <a:t>ACTIVO</a:t>
                      </a:r>
                      <a:endParaRPr lang="es-PE" sz="1400" b="0" i="0" u="none" strike="noStrike">
                        <a:solidFill>
                          <a:srgbClr val="000000"/>
                        </a:solidFill>
                        <a:effectLst/>
                        <a:latin typeface="Arial" panose="020B0604020202020204" pitchFamily="34" charset="0"/>
                      </a:endParaRPr>
                    </a:p>
                  </a:txBody>
                  <a:tcPr marL="6660" marR="6660" marT="6660" marB="0" anchor="ctr"/>
                </a:tc>
                <a:extLst>
                  <a:ext uri="{0D108BD9-81ED-4DB2-BD59-A6C34878D82A}">
                    <a16:rowId xmlns:a16="http://schemas.microsoft.com/office/drawing/2014/main" val="2529918291"/>
                  </a:ext>
                </a:extLst>
              </a:tr>
              <a:tr h="950373">
                <a:tc>
                  <a:txBody>
                    <a:bodyPr/>
                    <a:lstStyle/>
                    <a:p>
                      <a:pPr algn="ctr" fontAlgn="b"/>
                      <a:r>
                        <a:rPr lang="es-PE" sz="1400" u="none" strike="noStrike">
                          <a:effectLst/>
                        </a:rPr>
                        <a:t>4</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a:effectLst/>
                        </a:rPr>
                        <a:t>2489443</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l" fontAlgn="b"/>
                      <a:r>
                        <a:rPr lang="es-MX" sz="1400" u="none" strike="noStrike">
                          <a:effectLst/>
                        </a:rPr>
                        <a:t>ADQUISICION DE MONITOR MULTI PARAMETRO, CAMA CLINICA RODABLE, ASPIRADOR DE SECRECIONES Y PULSIOXIMETRO; ADEMÁS DE OTROS ACTIVOS EN EL(LA) EESS CENTRO DE SALUD ANTABAMBA - ANTABAMBA EN LA LOCALIDAD ANTABAMBA, DISTRITO DE ANTABAMBA, PROVINCIA ANTABAMBA, DEPARTAMENTO APURIMAC</a:t>
                      </a:r>
                      <a:endParaRPr lang="es-MX" sz="1400" b="0" i="0" u="none" strike="noStrike">
                        <a:solidFill>
                          <a:srgbClr val="000000"/>
                        </a:solidFill>
                        <a:effectLst/>
                        <a:latin typeface="Arial" panose="020B0604020202020204" pitchFamily="34" charset="0"/>
                      </a:endParaRPr>
                    </a:p>
                  </a:txBody>
                  <a:tcPr marL="6660" marR="6660" marT="6660" marB="0" anchor="ctr"/>
                </a:tc>
                <a:tc>
                  <a:txBody>
                    <a:bodyPr/>
                    <a:lstStyle/>
                    <a:p>
                      <a:pPr algn="r" fontAlgn="b"/>
                      <a:r>
                        <a:rPr lang="es-PE" sz="1400" u="none" strike="noStrike">
                          <a:effectLst/>
                        </a:rPr>
                        <a:t>11/06/2020 13:12</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r" fontAlgn="b"/>
                      <a:r>
                        <a:rPr lang="es-PE" sz="1400" u="none" strike="noStrike">
                          <a:effectLst/>
                        </a:rPr>
                        <a:t>316,500.00</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a:effectLst/>
                        </a:rPr>
                        <a:t>APROBADO</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a:effectLst/>
                        </a:rPr>
                        <a:t>ACTIVO</a:t>
                      </a:r>
                      <a:endParaRPr lang="es-PE" sz="1400" b="0" i="0" u="none" strike="noStrike">
                        <a:solidFill>
                          <a:srgbClr val="000000"/>
                        </a:solidFill>
                        <a:effectLst/>
                        <a:latin typeface="Arial" panose="020B0604020202020204" pitchFamily="34" charset="0"/>
                      </a:endParaRPr>
                    </a:p>
                  </a:txBody>
                  <a:tcPr marL="6660" marR="6660" marT="6660" marB="0" anchor="ctr"/>
                </a:tc>
                <a:extLst>
                  <a:ext uri="{0D108BD9-81ED-4DB2-BD59-A6C34878D82A}">
                    <a16:rowId xmlns:a16="http://schemas.microsoft.com/office/drawing/2014/main" val="3108787797"/>
                  </a:ext>
                </a:extLst>
              </a:tr>
              <a:tr h="841556">
                <a:tc>
                  <a:txBody>
                    <a:bodyPr/>
                    <a:lstStyle/>
                    <a:p>
                      <a:pPr algn="ctr" fontAlgn="b"/>
                      <a:r>
                        <a:rPr lang="es-PE" sz="1400" u="none" strike="noStrike">
                          <a:effectLst/>
                        </a:rPr>
                        <a:t>5</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a:effectLst/>
                        </a:rPr>
                        <a:t>2489428</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l" fontAlgn="b"/>
                      <a:r>
                        <a:rPr lang="es-MX" sz="1400" u="none" strike="noStrike">
                          <a:effectLst/>
                        </a:rPr>
                        <a:t>ADQUISICION DE MONITOR MULTI PARAMETRO, CAMA CLINICA RODABLE, ASPIRADOR DE SECRECIONES Y PULSIOXIMETRO; ADEMÁS DE OTROS ACTIVOS EN EL(LA) EESS TAMBOBAMBA - TAMBOBAMBA DISTRITO DE TAMBOBAMBA, PROVINCIA COTABAMBAS, DEPARTAMENTO APURIMAC</a:t>
                      </a:r>
                      <a:endParaRPr lang="es-MX" sz="1400" b="0" i="0" u="none" strike="noStrike">
                        <a:solidFill>
                          <a:srgbClr val="000000"/>
                        </a:solidFill>
                        <a:effectLst/>
                        <a:latin typeface="Arial" panose="020B0604020202020204" pitchFamily="34" charset="0"/>
                      </a:endParaRPr>
                    </a:p>
                  </a:txBody>
                  <a:tcPr marL="6660" marR="6660" marT="6660" marB="0" anchor="ctr"/>
                </a:tc>
                <a:tc>
                  <a:txBody>
                    <a:bodyPr/>
                    <a:lstStyle/>
                    <a:p>
                      <a:pPr algn="r" fontAlgn="b"/>
                      <a:r>
                        <a:rPr lang="es-PE" sz="1400" u="none" strike="noStrike">
                          <a:effectLst/>
                        </a:rPr>
                        <a:t>11/06/2020 11:11</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r" fontAlgn="b"/>
                      <a:r>
                        <a:rPr lang="es-PE" sz="1400" u="none" strike="noStrike">
                          <a:effectLst/>
                        </a:rPr>
                        <a:t>391,660.00</a:t>
                      </a:r>
                      <a:endParaRPr lang="es-PE" sz="1400" b="0" i="0" u="none" strike="noStrike">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dirty="0">
                          <a:effectLst/>
                        </a:rPr>
                        <a:t>APROBADO</a:t>
                      </a:r>
                      <a:endParaRPr lang="es-PE" sz="1400" b="0" i="0" u="none" strike="noStrike" dirty="0">
                        <a:solidFill>
                          <a:srgbClr val="000000"/>
                        </a:solidFill>
                        <a:effectLst/>
                        <a:latin typeface="Arial" panose="020B0604020202020204" pitchFamily="34" charset="0"/>
                      </a:endParaRPr>
                    </a:p>
                  </a:txBody>
                  <a:tcPr marL="6660" marR="6660" marT="6660" marB="0" anchor="ctr"/>
                </a:tc>
                <a:tc>
                  <a:txBody>
                    <a:bodyPr/>
                    <a:lstStyle/>
                    <a:p>
                      <a:pPr algn="ctr" fontAlgn="b"/>
                      <a:r>
                        <a:rPr lang="es-PE" sz="1400" u="none" strike="noStrike" dirty="0">
                          <a:effectLst/>
                        </a:rPr>
                        <a:t>ACTIVO</a:t>
                      </a:r>
                      <a:endParaRPr lang="es-PE" sz="1400" b="0" i="0" u="none" strike="noStrike" dirty="0">
                        <a:solidFill>
                          <a:srgbClr val="000000"/>
                        </a:solidFill>
                        <a:effectLst/>
                        <a:latin typeface="Arial" panose="020B0604020202020204" pitchFamily="34" charset="0"/>
                      </a:endParaRPr>
                    </a:p>
                  </a:txBody>
                  <a:tcPr marL="6660" marR="6660" marT="6660" marB="0" anchor="ctr"/>
                </a:tc>
                <a:extLst>
                  <a:ext uri="{0D108BD9-81ED-4DB2-BD59-A6C34878D82A}">
                    <a16:rowId xmlns:a16="http://schemas.microsoft.com/office/drawing/2014/main" val="550764309"/>
                  </a:ext>
                </a:extLst>
              </a:tr>
            </a:tbl>
          </a:graphicData>
        </a:graphic>
      </p:graphicFrame>
      <p:sp>
        <p:nvSpPr>
          <p:cNvPr id="6" name="CuadroTexto 5">
            <a:extLst>
              <a:ext uri="{FF2B5EF4-FFF2-40B4-BE49-F238E27FC236}">
                <a16:creationId xmlns:a16="http://schemas.microsoft.com/office/drawing/2014/main" id="{A9F61ACB-4CE7-496E-8239-940803D6BE90}"/>
              </a:ext>
            </a:extLst>
          </p:cNvPr>
          <p:cNvSpPr txBox="1"/>
          <p:nvPr/>
        </p:nvSpPr>
        <p:spPr>
          <a:xfrm>
            <a:off x="2900354" y="553334"/>
            <a:ext cx="6119446" cy="369332"/>
          </a:xfrm>
          <a:prstGeom prst="rect">
            <a:avLst/>
          </a:prstGeom>
          <a:noFill/>
        </p:spPr>
        <p:txBody>
          <a:bodyPr wrap="square">
            <a:spAutoFit/>
          </a:bodyPr>
          <a:lstStyle/>
          <a:p>
            <a:pPr algn="ctr"/>
            <a:r>
              <a:rPr lang="es-MX" sz="1800" b="1" u="none" strike="noStrike" dirty="0">
                <a:solidFill>
                  <a:schemeClr val="accent1"/>
                </a:solidFill>
                <a:effectLst/>
              </a:rPr>
              <a:t>PROGRAMADOS AÑO 2020 (APROBADOS)</a:t>
            </a:r>
            <a:endParaRPr lang="es-PE" dirty="0">
              <a:solidFill>
                <a:schemeClr val="accent1"/>
              </a:solidFill>
            </a:endParaRPr>
          </a:p>
        </p:txBody>
      </p:sp>
    </p:spTree>
    <p:extLst>
      <p:ext uri="{BB962C8B-B14F-4D97-AF65-F5344CB8AC3E}">
        <p14:creationId xmlns:p14="http://schemas.microsoft.com/office/powerpoint/2010/main" val="7314903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44</a:t>
            </a:fld>
            <a:endParaRPr/>
          </a:p>
        </p:txBody>
      </p:sp>
      <p:graphicFrame>
        <p:nvGraphicFramePr>
          <p:cNvPr id="2" name="Tabla 1">
            <a:extLst>
              <a:ext uri="{FF2B5EF4-FFF2-40B4-BE49-F238E27FC236}">
                <a16:creationId xmlns:a16="http://schemas.microsoft.com/office/drawing/2014/main" id="{F3A21DDF-B030-44CF-9330-A9AC58051EF4}"/>
              </a:ext>
            </a:extLst>
          </p:cNvPr>
          <p:cNvGraphicFramePr>
            <a:graphicFrameLocks noGrp="1"/>
          </p:cNvGraphicFramePr>
          <p:nvPr>
            <p:extLst>
              <p:ext uri="{D42A27DB-BD31-4B8C-83A1-F6EECF244321}">
                <p14:modId xmlns:p14="http://schemas.microsoft.com/office/powerpoint/2010/main" val="3476007008"/>
              </p:ext>
            </p:extLst>
          </p:nvPr>
        </p:nvGraphicFramePr>
        <p:xfrm>
          <a:off x="164203" y="2054896"/>
          <a:ext cx="11874842" cy="3885240"/>
        </p:xfrm>
        <a:graphic>
          <a:graphicData uri="http://schemas.openxmlformats.org/drawingml/2006/table">
            <a:tbl>
              <a:tblPr>
                <a:tableStyleId>{BDBED569-4797-4DF1-A0F4-6AAB3CD982D8}</a:tableStyleId>
              </a:tblPr>
              <a:tblGrid>
                <a:gridCol w="803047">
                  <a:extLst>
                    <a:ext uri="{9D8B030D-6E8A-4147-A177-3AD203B41FA5}">
                      <a16:colId xmlns:a16="http://schemas.microsoft.com/office/drawing/2014/main" val="2353309979"/>
                    </a:ext>
                  </a:extLst>
                </a:gridCol>
                <a:gridCol w="1059338">
                  <a:extLst>
                    <a:ext uri="{9D8B030D-6E8A-4147-A177-3AD203B41FA5}">
                      <a16:colId xmlns:a16="http://schemas.microsoft.com/office/drawing/2014/main" val="370710239"/>
                    </a:ext>
                  </a:extLst>
                </a:gridCol>
                <a:gridCol w="5347951">
                  <a:extLst>
                    <a:ext uri="{9D8B030D-6E8A-4147-A177-3AD203B41FA5}">
                      <a16:colId xmlns:a16="http://schemas.microsoft.com/office/drawing/2014/main" val="1577536443"/>
                    </a:ext>
                  </a:extLst>
                </a:gridCol>
                <a:gridCol w="1281458">
                  <a:extLst>
                    <a:ext uri="{9D8B030D-6E8A-4147-A177-3AD203B41FA5}">
                      <a16:colId xmlns:a16="http://schemas.microsoft.com/office/drawing/2014/main" val="2721659820"/>
                    </a:ext>
                  </a:extLst>
                </a:gridCol>
                <a:gridCol w="1264372">
                  <a:extLst>
                    <a:ext uri="{9D8B030D-6E8A-4147-A177-3AD203B41FA5}">
                      <a16:colId xmlns:a16="http://schemas.microsoft.com/office/drawing/2014/main" val="1059931155"/>
                    </a:ext>
                  </a:extLst>
                </a:gridCol>
                <a:gridCol w="1059338">
                  <a:extLst>
                    <a:ext uri="{9D8B030D-6E8A-4147-A177-3AD203B41FA5}">
                      <a16:colId xmlns:a16="http://schemas.microsoft.com/office/drawing/2014/main" val="2292083819"/>
                    </a:ext>
                  </a:extLst>
                </a:gridCol>
                <a:gridCol w="1059338">
                  <a:extLst>
                    <a:ext uri="{9D8B030D-6E8A-4147-A177-3AD203B41FA5}">
                      <a16:colId xmlns:a16="http://schemas.microsoft.com/office/drawing/2014/main" val="2065754499"/>
                    </a:ext>
                  </a:extLst>
                </a:gridCol>
              </a:tblGrid>
              <a:tr h="369570">
                <a:tc>
                  <a:txBody>
                    <a:bodyPr/>
                    <a:lstStyle/>
                    <a:p>
                      <a:pPr algn="ctr" fontAlgn="ctr"/>
                      <a:r>
                        <a:rPr lang="es-PE" sz="1200" u="none" strike="noStrike" dirty="0">
                          <a:effectLst/>
                        </a:rPr>
                        <a:t>N°</a:t>
                      </a:r>
                      <a:endParaRPr lang="es-PE" sz="1200" b="1" i="0" u="none" strike="noStrike" dirty="0">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a:effectLst/>
                        </a:rPr>
                        <a:t>Código único de inversiones</a:t>
                      </a:r>
                      <a:endParaRPr lang="es-PE"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dirty="0">
                          <a:effectLst/>
                        </a:rPr>
                        <a:t>Nombre de la inversión</a:t>
                      </a:r>
                      <a:endParaRPr lang="es-PE" sz="1200" b="1" i="0" u="none" strike="noStrike" dirty="0">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a:effectLst/>
                        </a:rPr>
                        <a:t>Fecha de registro</a:t>
                      </a:r>
                      <a:endParaRPr lang="es-PE"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MX" sz="1200" u="none" strike="noStrike">
                          <a:effectLst/>
                        </a:rPr>
                        <a:t>Monto total de la inversión S/</a:t>
                      </a:r>
                      <a:endParaRPr lang="es-MX"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dirty="0">
                          <a:effectLst/>
                        </a:rPr>
                        <a:t>Situación</a:t>
                      </a:r>
                      <a:endParaRPr lang="es-PE" sz="1200" b="1" i="0" u="none" strike="noStrike" dirty="0">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dirty="0">
                          <a:effectLst/>
                        </a:rPr>
                        <a:t>Estado</a:t>
                      </a:r>
                      <a:endParaRPr lang="es-PE" sz="1200" b="1" i="0" u="none" strike="noStrike" dirty="0">
                        <a:solidFill>
                          <a:srgbClr val="000000"/>
                        </a:solidFill>
                        <a:effectLst/>
                        <a:latin typeface="Open Sans"/>
                      </a:endParaRPr>
                    </a:p>
                  </a:txBody>
                  <a:tcPr marL="6660" marR="6660" marT="6660" marB="0" anchor="ctr">
                    <a:solidFill>
                      <a:schemeClr val="accent5"/>
                    </a:solidFill>
                  </a:tcPr>
                </a:tc>
                <a:extLst>
                  <a:ext uri="{0D108BD9-81ED-4DB2-BD59-A6C34878D82A}">
                    <a16:rowId xmlns:a16="http://schemas.microsoft.com/office/drawing/2014/main" val="1743229723"/>
                  </a:ext>
                </a:extLst>
              </a:tr>
              <a:tr h="369570">
                <a:tc>
                  <a:txBody>
                    <a:bodyPr/>
                    <a:lstStyle/>
                    <a:p>
                      <a:pPr algn="ctr" fontAlgn="b"/>
                      <a:r>
                        <a:rPr lang="es-PE" sz="1200" u="none" strike="noStrike" dirty="0">
                          <a:effectLst/>
                        </a:rPr>
                        <a:t>6</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2489421</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s-MX" sz="1200" u="none" strike="noStrike" dirty="0">
                          <a:effectLst/>
                        </a:rPr>
                        <a:t>ADQUISICION DE MONITOR MULTI PARAMETRO, CAMA CLINICA RODABLE, ASPIRADOR DE SECRECIONES Y PULSIOXIMETRO; ADEMÁS DE OTROS ACTIVOS EN EL(LA) EESS CHALHUANCA - CHALHUANCA DISTRITO DE CHALHUANCA, PROVINCIA AYMARAES, DEPARTAMENTO APURIMAC</a:t>
                      </a:r>
                      <a:endParaRPr lang="es-MX"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dirty="0">
                          <a:effectLst/>
                        </a:rPr>
                        <a:t>11/06/2020 10:40</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dirty="0">
                          <a:effectLst/>
                        </a:rPr>
                        <a:t>316,500.00</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APROBADO</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ACTIVO</a:t>
                      </a:r>
                      <a:endParaRPr lang="es-PE"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248864065"/>
                  </a:ext>
                </a:extLst>
              </a:tr>
              <a:tr h="635512">
                <a:tc>
                  <a:txBody>
                    <a:bodyPr/>
                    <a:lstStyle/>
                    <a:p>
                      <a:pPr algn="ctr" fontAlgn="b"/>
                      <a:r>
                        <a:rPr lang="es-PE" sz="1200" u="none" strike="noStrike">
                          <a:effectLst/>
                        </a:rPr>
                        <a:t>7</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2489378</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s-MX" sz="1200" u="none" strike="noStrike">
                          <a:effectLst/>
                        </a:rPr>
                        <a:t>ADQUISICION DE MONITOR MULTI PARAMETRO, CAMA CLINICA RODABLE, ASPIRADOR DE SECRECIONES Y PULSIOXIMETRO; ADEMÁS DE OTROS ACTIVOS EN EL(LA) EESS HUACCANA - HUACCANA DISTRITO DE HUACCANA, PROVINCIA CHINCHEROS, DEPARTAMENTO APURIMAC</a:t>
                      </a:r>
                      <a:endParaRPr lang="es-MX"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10/06/2020 18:41</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316,500.00</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APROBADO</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594328054"/>
                  </a:ext>
                </a:extLst>
              </a:tr>
              <a:tr h="635512">
                <a:tc>
                  <a:txBody>
                    <a:bodyPr/>
                    <a:lstStyle/>
                    <a:p>
                      <a:pPr algn="ctr" fontAlgn="b"/>
                      <a:r>
                        <a:rPr lang="es-PE" sz="1200" u="none" strike="noStrike">
                          <a:effectLst/>
                        </a:rPr>
                        <a:t>8</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2489374</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s-MX" sz="1200" u="none" strike="noStrike">
                          <a:effectLst/>
                        </a:rPr>
                        <a:t>ADQUISICION DE MONITOR MULTI PARAMETRO, CAMA CLINICA RODABLE, ASPIRADOR DE SECRECIONES Y PULSIOXIMETRO; ADEMÁS DE OTROS ACTIVOS EN EL(LA) EESS CURAHUASI - CURAHUASI DISTRITO DE CURAHUASI, PROVINCIA ABANCAY, DEPARTAMENTO APURIMAC</a:t>
                      </a:r>
                      <a:endParaRPr lang="es-MX"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10/06/2020 17:53</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296,620.00</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APROBADO</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589419675"/>
                  </a:ext>
                </a:extLst>
              </a:tr>
              <a:tr h="478272">
                <a:tc>
                  <a:txBody>
                    <a:bodyPr/>
                    <a:lstStyle/>
                    <a:p>
                      <a:pPr algn="ctr" fontAlgn="b"/>
                      <a:r>
                        <a:rPr lang="es-PE" sz="1200" u="none" strike="noStrike">
                          <a:effectLst/>
                        </a:rPr>
                        <a:t>9</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2487291</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s-MX" sz="1200" u="none" strike="noStrike">
                          <a:effectLst/>
                        </a:rPr>
                        <a:t>CONSTRUCCION DE CREMATORIO; EN EL(LA) CEMENTERIO LUIS CESAR PETRICONI EN LA LOCALIDAD ABANCAY, DISTRITO DE ABANCAY, PROVINCIA ABANCAY, DEPARTAMENTO APURIMAC</a:t>
                      </a:r>
                      <a:endParaRPr lang="es-MX"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8/05/2020 13:08</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1,247,072.25</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EN REGISTRO</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ACTIVO</a:t>
                      </a:r>
                      <a:endParaRPr lang="es-PE"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38974939"/>
                  </a:ext>
                </a:extLst>
              </a:tr>
              <a:tr h="678114">
                <a:tc>
                  <a:txBody>
                    <a:bodyPr/>
                    <a:lstStyle/>
                    <a:p>
                      <a:pPr algn="ctr" fontAlgn="b"/>
                      <a:r>
                        <a:rPr lang="es-PE" sz="1200" u="none" strike="noStrike">
                          <a:effectLst/>
                        </a:rPr>
                        <a:t>10</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2479358</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s-MX" sz="1200" u="none" strike="noStrike">
                          <a:effectLst/>
                        </a:rPr>
                        <a:t>CONSTRUCCION DE TALLER; REMODELACION DE TALLER; ADQUISICION DE EQUIPO DE LABORATORIO Y/O TALLER; EN EL(LA) INSTITUTO SUPERIOR TECNOLÓGICO PUBLICO DE CHALLHUAHUACHO EN LA LOCALIDAD CHALLHUAHUACHO, DISTRITO DE CHALLHUAHUACHO, PROVINCIA COTABAMBAS, DEPARTAMENTO APURIMAC</a:t>
                      </a:r>
                      <a:endParaRPr lang="es-MX"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29/01/2020 08:46</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dirty="0">
                          <a:effectLst/>
                        </a:rPr>
                        <a:t>11,972,522.28</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APROBADO</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ACTIVO</a:t>
                      </a:r>
                      <a:endParaRPr lang="es-PE"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263089945"/>
                  </a:ext>
                </a:extLst>
              </a:tr>
            </a:tbl>
          </a:graphicData>
        </a:graphic>
      </p:graphicFrame>
      <p:sp>
        <p:nvSpPr>
          <p:cNvPr id="3" name="CuadroTexto 2">
            <a:extLst>
              <a:ext uri="{FF2B5EF4-FFF2-40B4-BE49-F238E27FC236}">
                <a16:creationId xmlns:a16="http://schemas.microsoft.com/office/drawing/2014/main" id="{4043ED11-F221-437C-B423-FD0C137F6B7B}"/>
              </a:ext>
            </a:extLst>
          </p:cNvPr>
          <p:cNvSpPr txBox="1"/>
          <p:nvPr/>
        </p:nvSpPr>
        <p:spPr>
          <a:xfrm>
            <a:off x="2900354" y="553334"/>
            <a:ext cx="6119446" cy="369332"/>
          </a:xfrm>
          <a:prstGeom prst="rect">
            <a:avLst/>
          </a:prstGeom>
          <a:noFill/>
        </p:spPr>
        <p:txBody>
          <a:bodyPr wrap="square">
            <a:spAutoFit/>
          </a:bodyPr>
          <a:lstStyle/>
          <a:p>
            <a:pPr algn="ctr"/>
            <a:r>
              <a:rPr lang="es-MX" sz="1800" b="1" u="none" strike="noStrike" dirty="0">
                <a:solidFill>
                  <a:schemeClr val="accent1"/>
                </a:solidFill>
                <a:effectLst/>
              </a:rPr>
              <a:t>PROGRAMADOS AÑO 2020 (APROBADOS)</a:t>
            </a:r>
            <a:endParaRPr lang="es-PE" dirty="0">
              <a:solidFill>
                <a:schemeClr val="accent1"/>
              </a:solidFill>
            </a:endParaRPr>
          </a:p>
        </p:txBody>
      </p:sp>
    </p:spTree>
    <p:extLst>
      <p:ext uri="{BB962C8B-B14F-4D97-AF65-F5344CB8AC3E}">
        <p14:creationId xmlns:p14="http://schemas.microsoft.com/office/powerpoint/2010/main" val="40645231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45</a:t>
            </a:fld>
            <a:endParaRPr/>
          </a:p>
        </p:txBody>
      </p:sp>
      <p:graphicFrame>
        <p:nvGraphicFramePr>
          <p:cNvPr id="3" name="Tabla 2">
            <a:extLst>
              <a:ext uri="{FF2B5EF4-FFF2-40B4-BE49-F238E27FC236}">
                <a16:creationId xmlns:a16="http://schemas.microsoft.com/office/drawing/2014/main" id="{8C1F8C96-9329-4654-AFE2-32176D5A83F6}"/>
              </a:ext>
            </a:extLst>
          </p:cNvPr>
          <p:cNvGraphicFramePr>
            <a:graphicFrameLocks noGrp="1"/>
          </p:cNvGraphicFramePr>
          <p:nvPr>
            <p:extLst>
              <p:ext uri="{D42A27DB-BD31-4B8C-83A1-F6EECF244321}">
                <p14:modId xmlns:p14="http://schemas.microsoft.com/office/powerpoint/2010/main" val="3147801955"/>
              </p:ext>
            </p:extLst>
          </p:nvPr>
        </p:nvGraphicFramePr>
        <p:xfrm>
          <a:off x="234778" y="1481372"/>
          <a:ext cx="11788346" cy="4743450"/>
        </p:xfrm>
        <a:graphic>
          <a:graphicData uri="http://schemas.openxmlformats.org/drawingml/2006/table">
            <a:tbl>
              <a:tblPr>
                <a:tableStyleId>{BDBED569-4797-4DF1-A0F4-6AAB3CD982D8}</a:tableStyleId>
              </a:tblPr>
              <a:tblGrid>
                <a:gridCol w="702174">
                  <a:extLst>
                    <a:ext uri="{9D8B030D-6E8A-4147-A177-3AD203B41FA5}">
                      <a16:colId xmlns:a16="http://schemas.microsoft.com/office/drawing/2014/main" val="1051708523"/>
                    </a:ext>
                  </a:extLst>
                </a:gridCol>
                <a:gridCol w="925086">
                  <a:extLst>
                    <a:ext uri="{9D8B030D-6E8A-4147-A177-3AD203B41FA5}">
                      <a16:colId xmlns:a16="http://schemas.microsoft.com/office/drawing/2014/main" val="40916820"/>
                    </a:ext>
                  </a:extLst>
                </a:gridCol>
                <a:gridCol w="5814297">
                  <a:extLst>
                    <a:ext uri="{9D8B030D-6E8A-4147-A177-3AD203B41FA5}">
                      <a16:colId xmlns:a16="http://schemas.microsoft.com/office/drawing/2014/main" val="2392871145"/>
                    </a:ext>
                  </a:extLst>
                </a:gridCol>
                <a:gridCol w="1393202">
                  <a:extLst>
                    <a:ext uri="{9D8B030D-6E8A-4147-A177-3AD203B41FA5}">
                      <a16:colId xmlns:a16="http://schemas.microsoft.com/office/drawing/2014/main" val="239349416"/>
                    </a:ext>
                  </a:extLst>
                </a:gridCol>
                <a:gridCol w="1103415">
                  <a:extLst>
                    <a:ext uri="{9D8B030D-6E8A-4147-A177-3AD203B41FA5}">
                      <a16:colId xmlns:a16="http://schemas.microsoft.com/office/drawing/2014/main" val="3953032796"/>
                    </a:ext>
                  </a:extLst>
                </a:gridCol>
                <a:gridCol w="925086">
                  <a:extLst>
                    <a:ext uri="{9D8B030D-6E8A-4147-A177-3AD203B41FA5}">
                      <a16:colId xmlns:a16="http://schemas.microsoft.com/office/drawing/2014/main" val="1271948342"/>
                    </a:ext>
                  </a:extLst>
                </a:gridCol>
                <a:gridCol w="925086">
                  <a:extLst>
                    <a:ext uri="{9D8B030D-6E8A-4147-A177-3AD203B41FA5}">
                      <a16:colId xmlns:a16="http://schemas.microsoft.com/office/drawing/2014/main" val="2700425603"/>
                    </a:ext>
                  </a:extLst>
                </a:gridCol>
              </a:tblGrid>
              <a:tr h="430530">
                <a:tc>
                  <a:txBody>
                    <a:bodyPr/>
                    <a:lstStyle/>
                    <a:p>
                      <a:pPr algn="ctr" fontAlgn="ctr"/>
                      <a:r>
                        <a:rPr lang="es-PE" sz="1200" u="none" strike="noStrike" dirty="0">
                          <a:effectLst/>
                        </a:rPr>
                        <a:t>N°</a:t>
                      </a:r>
                      <a:endParaRPr lang="es-PE" sz="1200" b="1" i="0" u="none" strike="noStrike" dirty="0">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a:effectLst/>
                        </a:rPr>
                        <a:t>Código único de inversiones</a:t>
                      </a:r>
                      <a:endParaRPr lang="es-PE"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dirty="0">
                          <a:effectLst/>
                        </a:rPr>
                        <a:t>Nombre de la inversión</a:t>
                      </a:r>
                      <a:endParaRPr lang="es-PE" sz="1200" b="1" i="0" u="none" strike="noStrike" dirty="0">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dirty="0">
                          <a:effectLst/>
                        </a:rPr>
                        <a:t>Fecha de registro</a:t>
                      </a:r>
                      <a:endParaRPr lang="es-PE" sz="1200" b="1" i="0" u="none" strike="noStrike" dirty="0">
                        <a:solidFill>
                          <a:srgbClr val="000000"/>
                        </a:solidFill>
                        <a:effectLst/>
                        <a:latin typeface="Open Sans"/>
                      </a:endParaRPr>
                    </a:p>
                  </a:txBody>
                  <a:tcPr marL="6660" marR="6660" marT="6660" marB="0" anchor="ctr">
                    <a:solidFill>
                      <a:schemeClr val="accent5"/>
                    </a:solidFill>
                  </a:tcPr>
                </a:tc>
                <a:tc>
                  <a:txBody>
                    <a:bodyPr/>
                    <a:lstStyle/>
                    <a:p>
                      <a:pPr algn="ctr" fontAlgn="ctr"/>
                      <a:r>
                        <a:rPr lang="es-MX" sz="1200" u="none" strike="noStrike">
                          <a:effectLst/>
                        </a:rPr>
                        <a:t>Monto total de la inversión S/</a:t>
                      </a:r>
                      <a:endParaRPr lang="es-MX"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a:effectLst/>
                        </a:rPr>
                        <a:t>Situación</a:t>
                      </a:r>
                      <a:endParaRPr lang="es-PE"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dirty="0">
                          <a:effectLst/>
                        </a:rPr>
                        <a:t>Estado</a:t>
                      </a:r>
                      <a:endParaRPr lang="es-PE" sz="1200" b="1" i="0" u="none" strike="noStrike" dirty="0">
                        <a:solidFill>
                          <a:srgbClr val="000000"/>
                        </a:solidFill>
                        <a:effectLst/>
                        <a:latin typeface="Open Sans"/>
                      </a:endParaRPr>
                    </a:p>
                  </a:txBody>
                  <a:tcPr marL="6660" marR="6660" marT="6660" marB="0" anchor="ctr">
                    <a:solidFill>
                      <a:schemeClr val="accent5"/>
                    </a:solidFill>
                  </a:tcPr>
                </a:tc>
                <a:extLst>
                  <a:ext uri="{0D108BD9-81ED-4DB2-BD59-A6C34878D82A}">
                    <a16:rowId xmlns:a16="http://schemas.microsoft.com/office/drawing/2014/main" val="4125316680"/>
                  </a:ext>
                </a:extLst>
              </a:tr>
              <a:tr h="430530">
                <a:tc>
                  <a:txBody>
                    <a:bodyPr/>
                    <a:lstStyle/>
                    <a:p>
                      <a:pPr algn="ctr" fontAlgn="b"/>
                      <a:r>
                        <a:rPr lang="es-PE" sz="1200" u="none" strike="noStrike" dirty="0">
                          <a:effectLst/>
                        </a:rPr>
                        <a:t>11</a:t>
                      </a:r>
                      <a:endParaRPr lang="es-PE" sz="12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dirty="0">
                          <a:effectLst/>
                        </a:rPr>
                        <a:t> </a:t>
                      </a:r>
                      <a:endParaRPr lang="es-PE" sz="20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s-PE" sz="1400" u="none" strike="noStrike" dirty="0">
                          <a:effectLst/>
                        </a:rPr>
                        <a:t>IOARR. OPTIMIZACIÓN MEDIANTE COBERTURA DE LA LOSA DEPORTIVA MULTIUSO DE LA INSTITUCIÓN EDUCATIVA SECUNDARIA "JOSÉ MARÍA ARGUEDAS" CHUQUIBAMBILLA, DISTRITO - CHUQUIBAMBILLA , PROVINCIA - GRAU, DEPARTAMENTO - APURÍMAC         </a:t>
                      </a:r>
                      <a:endParaRPr lang="es-PE" sz="1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s-PE" sz="2000" u="none" strike="noStrike" dirty="0">
                          <a:effectLst/>
                        </a:rPr>
                        <a:t> </a:t>
                      </a:r>
                      <a:endParaRPr lang="es-PE" sz="20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dirty="0">
                          <a:effectLst/>
                        </a:rPr>
                        <a:t> </a:t>
                      </a:r>
                      <a:endParaRPr lang="es-PE"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dirty="0">
                          <a:effectLst/>
                        </a:rPr>
                        <a:t> </a:t>
                      </a:r>
                      <a:endParaRPr lang="es-PE"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dirty="0">
                          <a:effectLst/>
                        </a:rPr>
                        <a:t> </a:t>
                      </a:r>
                      <a:endParaRPr lang="es-PE" sz="20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15895551"/>
                  </a:ext>
                </a:extLst>
              </a:tr>
              <a:tr h="328243">
                <a:tc>
                  <a:txBody>
                    <a:bodyPr/>
                    <a:lstStyle/>
                    <a:p>
                      <a:pPr algn="ctr" fontAlgn="b"/>
                      <a:r>
                        <a:rPr lang="es-PE" sz="1200" u="none" strike="noStrike" dirty="0">
                          <a:effectLst/>
                        </a:rPr>
                        <a:t>12</a:t>
                      </a:r>
                      <a:endParaRPr lang="es-PE" sz="12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s-PE" sz="1400" u="none" strike="noStrike" dirty="0">
                          <a:effectLst/>
                        </a:rPr>
                        <a:t>OPTIMIZACIÓN MEDIANTE COBERTURA DE LA LOSA DEPORTIVA MULTIUSO DE LA INSTITUCIÓN EDUCATIVA  PRIMARIA N° 54394  "SEÑOR DE LOS MILAGROS"  DISTRITO - CURPAHUASI, PROVINCIA - GRAU, DEPARTAMENTO - APURÍMAC.</a:t>
                      </a:r>
                      <a:endParaRPr lang="es-PE" sz="1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330123372"/>
                  </a:ext>
                </a:extLst>
              </a:tr>
              <a:tr h="328243">
                <a:tc>
                  <a:txBody>
                    <a:bodyPr/>
                    <a:lstStyle/>
                    <a:p>
                      <a:pPr algn="ctr" fontAlgn="b"/>
                      <a:r>
                        <a:rPr lang="es-PE" sz="1200" u="none" strike="noStrike" dirty="0">
                          <a:effectLst/>
                        </a:rPr>
                        <a:t>13</a:t>
                      </a:r>
                      <a:endParaRPr lang="es-PE" sz="12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s-PE" sz="1400" u="none" strike="noStrike" dirty="0">
                          <a:effectLst/>
                        </a:rPr>
                        <a:t>OPTIMIZACIÓN MEDIANTE COBERTURA DE LA LOSA DEPORTIVA MULTIUSO DE LA INSTITUCIÓN EDUCATIVA  PRIMARIA N° 54411 - SANTA ROSA, DISTRITO - SANTA ROSA, PROVINCIA - GRAU, DEPARTAMENTO - APURÍMAC.</a:t>
                      </a:r>
                      <a:endParaRPr lang="es-PE" sz="1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dirty="0">
                          <a:effectLst/>
                        </a:rPr>
                        <a:t> </a:t>
                      </a:r>
                      <a:endParaRPr lang="es-PE"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89737712"/>
                  </a:ext>
                </a:extLst>
              </a:tr>
              <a:tr h="328243">
                <a:tc>
                  <a:txBody>
                    <a:bodyPr/>
                    <a:lstStyle/>
                    <a:p>
                      <a:pPr algn="ctr" fontAlgn="b"/>
                      <a:r>
                        <a:rPr lang="es-PE" sz="1200" u="none" strike="noStrike" dirty="0">
                          <a:effectLst/>
                        </a:rPr>
                        <a:t>14</a:t>
                      </a:r>
                      <a:endParaRPr lang="es-PE" sz="12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s-PE" sz="1400" u="none" strike="noStrike" dirty="0">
                          <a:effectLst/>
                        </a:rPr>
                        <a:t>"OPTIMIZACIÓN MEDIANTE COBERTURA DE LA LOSA DEPORTIVA MULTIUSO DE LA INSTITUCIÓN EDUCATIVA  PRIMARIA </a:t>
                      </a:r>
                      <a:r>
                        <a:rPr lang="es-PE" sz="1400" u="none" strike="noStrike" dirty="0" err="1">
                          <a:effectLst/>
                        </a:rPr>
                        <a:t>N°</a:t>
                      </a:r>
                      <a:r>
                        <a:rPr lang="es-PE" sz="1400" u="none" strike="noStrike" dirty="0">
                          <a:effectLst/>
                        </a:rPr>
                        <a:t> 54408 </a:t>
                      </a:r>
                      <a:r>
                        <a:rPr lang="es-PE" sz="1200" u="none" strike="noStrike" dirty="0">
                          <a:effectLst/>
                        </a:rPr>
                        <a:t>AYRIHUANCA</a:t>
                      </a:r>
                      <a:r>
                        <a:rPr lang="es-PE" sz="1400" u="none" strike="noStrike" dirty="0">
                          <a:effectLst/>
                        </a:rPr>
                        <a:t> , DISTRITO - MICAELA BASTIDAS, PROVINCIA - GRAU, DEPARTAMENTO - APURÍMAC "</a:t>
                      </a:r>
                      <a:endParaRPr lang="es-PE" sz="1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598320381"/>
                  </a:ext>
                </a:extLst>
              </a:tr>
              <a:tr h="328243">
                <a:tc>
                  <a:txBody>
                    <a:bodyPr/>
                    <a:lstStyle/>
                    <a:p>
                      <a:pPr algn="ctr" fontAlgn="b"/>
                      <a:r>
                        <a:rPr lang="es-PE" sz="1200" u="none" strike="noStrike" dirty="0">
                          <a:effectLst/>
                        </a:rPr>
                        <a:t>15</a:t>
                      </a:r>
                      <a:endParaRPr lang="es-PE" sz="12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s-PE" sz="1400" u="none" strike="noStrike" dirty="0">
                          <a:effectLst/>
                        </a:rPr>
                        <a:t>OPTIMIZACIÓN MEDIANTE COBERTURA DE LA LOSA DEPORTIVA MULTIUSO DE LA INSTITUCIÓN EDUCATIVA SECUNDARIA "FRAY DIEGO ORTIZ" PROGRESO, DISTRITO - PROGRESO , PROVINCIA - GRAU, DEPARTAMENTO - APURÍMAC</a:t>
                      </a:r>
                      <a:endParaRPr lang="es-PE" sz="1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95279979"/>
                  </a:ext>
                </a:extLst>
              </a:tr>
              <a:tr h="328243">
                <a:tc>
                  <a:txBody>
                    <a:bodyPr/>
                    <a:lstStyle/>
                    <a:p>
                      <a:pPr algn="ctr" fontAlgn="b"/>
                      <a:r>
                        <a:rPr lang="es-PE" sz="1200" u="none" strike="noStrike" dirty="0">
                          <a:effectLst/>
                        </a:rPr>
                        <a:t>16</a:t>
                      </a:r>
                      <a:endParaRPr lang="es-PE" sz="12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s-PE" sz="1400" u="none" strike="noStrike" dirty="0">
                          <a:effectLst/>
                        </a:rPr>
                        <a:t>OPTIMIZACIÓN MEDIANTE COBERTURA DE LA LOSA DEPORTIVA MULTIUSO DE LA INSTITUCIÓN EDUCATIVA SECUNDARIA "JUAN ESPINOZA MEDRANO" PATAYPAMPA, DISTRITO - PATAYPAMPA , PROVINCIA - GRAU, DEPARTAMENTO - APURÍMAC </a:t>
                      </a:r>
                      <a:endParaRPr lang="es-PE" sz="1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ctr"/>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a:effectLst/>
                        </a:rPr>
                        <a:t> </a:t>
                      </a:r>
                      <a:endParaRPr lang="es-PE"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s-PE" sz="2000" u="none" strike="noStrike" dirty="0">
                          <a:effectLst/>
                        </a:rPr>
                        <a:t> </a:t>
                      </a:r>
                      <a:endParaRPr lang="es-PE" sz="20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1093798"/>
                  </a:ext>
                </a:extLst>
              </a:tr>
            </a:tbl>
          </a:graphicData>
        </a:graphic>
      </p:graphicFrame>
      <p:sp>
        <p:nvSpPr>
          <p:cNvPr id="6" name="CuadroTexto 5">
            <a:extLst>
              <a:ext uri="{FF2B5EF4-FFF2-40B4-BE49-F238E27FC236}">
                <a16:creationId xmlns:a16="http://schemas.microsoft.com/office/drawing/2014/main" id="{735A1E06-223B-462A-A1A9-5BEEF17B7527}"/>
              </a:ext>
            </a:extLst>
          </p:cNvPr>
          <p:cNvSpPr txBox="1"/>
          <p:nvPr/>
        </p:nvSpPr>
        <p:spPr>
          <a:xfrm>
            <a:off x="1012573" y="310012"/>
            <a:ext cx="10232755" cy="646331"/>
          </a:xfrm>
          <a:prstGeom prst="rect">
            <a:avLst/>
          </a:prstGeom>
          <a:noFill/>
        </p:spPr>
        <p:txBody>
          <a:bodyPr wrap="square">
            <a:spAutoFit/>
          </a:bodyPr>
          <a:lstStyle/>
          <a:p>
            <a:pPr algn="ctr" fontAlgn="ctr"/>
            <a:r>
              <a:rPr lang="es-MX" sz="1800" b="1" u="none" strike="noStrike" dirty="0">
                <a:solidFill>
                  <a:schemeClr val="accent1"/>
                </a:solidFill>
                <a:effectLst/>
              </a:rPr>
              <a:t>PROGRAMADOS AÑO 2020</a:t>
            </a:r>
            <a:br>
              <a:rPr lang="es-MX" sz="1800" b="1" u="none" strike="noStrike" dirty="0">
                <a:solidFill>
                  <a:schemeClr val="accent1"/>
                </a:solidFill>
                <a:effectLst/>
              </a:rPr>
            </a:br>
            <a:r>
              <a:rPr lang="es-MX" sz="1800" b="1" u="none" strike="noStrike" dirty="0">
                <a:solidFill>
                  <a:schemeClr val="accent1"/>
                </a:solidFill>
                <a:effectLst/>
              </a:rPr>
              <a:t> (EN FORMULACIÓN)</a:t>
            </a:r>
            <a:endParaRPr lang="es-MX" sz="1800" b="1" i="0" u="none" strike="noStrike" dirty="0">
              <a:solidFill>
                <a:schemeClr val="accent1"/>
              </a:solidFill>
              <a:effectLst/>
              <a:latin typeface="Open Sans"/>
            </a:endParaRPr>
          </a:p>
        </p:txBody>
      </p:sp>
    </p:spTree>
    <p:extLst>
      <p:ext uri="{BB962C8B-B14F-4D97-AF65-F5344CB8AC3E}">
        <p14:creationId xmlns:p14="http://schemas.microsoft.com/office/powerpoint/2010/main" val="31071877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46</a:t>
            </a:fld>
            <a:endParaRPr/>
          </a:p>
        </p:txBody>
      </p:sp>
      <p:graphicFrame>
        <p:nvGraphicFramePr>
          <p:cNvPr id="4" name="Tabla 3">
            <a:extLst>
              <a:ext uri="{FF2B5EF4-FFF2-40B4-BE49-F238E27FC236}">
                <a16:creationId xmlns:a16="http://schemas.microsoft.com/office/drawing/2014/main" id="{C2617951-4DA7-4E3B-BF06-EA47E62B0F92}"/>
              </a:ext>
            </a:extLst>
          </p:cNvPr>
          <p:cNvGraphicFramePr>
            <a:graphicFrameLocks noGrp="1"/>
          </p:cNvGraphicFramePr>
          <p:nvPr>
            <p:extLst>
              <p:ext uri="{D42A27DB-BD31-4B8C-83A1-F6EECF244321}">
                <p14:modId xmlns:p14="http://schemas.microsoft.com/office/powerpoint/2010/main" val="1646340740"/>
              </p:ext>
            </p:extLst>
          </p:nvPr>
        </p:nvGraphicFramePr>
        <p:xfrm>
          <a:off x="188916" y="2358860"/>
          <a:ext cx="11850129" cy="3420650"/>
        </p:xfrm>
        <a:graphic>
          <a:graphicData uri="http://schemas.openxmlformats.org/drawingml/2006/table">
            <a:tbl>
              <a:tblPr>
                <a:tableStyleId>{BDBED569-4797-4DF1-A0F4-6AAB3CD982D8}</a:tableStyleId>
              </a:tblPr>
              <a:tblGrid>
                <a:gridCol w="801375">
                  <a:extLst>
                    <a:ext uri="{9D8B030D-6E8A-4147-A177-3AD203B41FA5}">
                      <a16:colId xmlns:a16="http://schemas.microsoft.com/office/drawing/2014/main" val="1252474407"/>
                    </a:ext>
                  </a:extLst>
                </a:gridCol>
                <a:gridCol w="1057134">
                  <a:extLst>
                    <a:ext uri="{9D8B030D-6E8A-4147-A177-3AD203B41FA5}">
                      <a16:colId xmlns:a16="http://schemas.microsoft.com/office/drawing/2014/main" val="310570775"/>
                    </a:ext>
                  </a:extLst>
                </a:gridCol>
                <a:gridCol w="5336820">
                  <a:extLst>
                    <a:ext uri="{9D8B030D-6E8A-4147-A177-3AD203B41FA5}">
                      <a16:colId xmlns:a16="http://schemas.microsoft.com/office/drawing/2014/main" val="1882591038"/>
                    </a:ext>
                  </a:extLst>
                </a:gridCol>
                <a:gridCol w="1278791">
                  <a:extLst>
                    <a:ext uri="{9D8B030D-6E8A-4147-A177-3AD203B41FA5}">
                      <a16:colId xmlns:a16="http://schemas.microsoft.com/office/drawing/2014/main" val="388525022"/>
                    </a:ext>
                  </a:extLst>
                </a:gridCol>
                <a:gridCol w="1261741">
                  <a:extLst>
                    <a:ext uri="{9D8B030D-6E8A-4147-A177-3AD203B41FA5}">
                      <a16:colId xmlns:a16="http://schemas.microsoft.com/office/drawing/2014/main" val="3011268787"/>
                    </a:ext>
                  </a:extLst>
                </a:gridCol>
                <a:gridCol w="1057134">
                  <a:extLst>
                    <a:ext uri="{9D8B030D-6E8A-4147-A177-3AD203B41FA5}">
                      <a16:colId xmlns:a16="http://schemas.microsoft.com/office/drawing/2014/main" val="1509887094"/>
                    </a:ext>
                  </a:extLst>
                </a:gridCol>
                <a:gridCol w="1057134">
                  <a:extLst>
                    <a:ext uri="{9D8B030D-6E8A-4147-A177-3AD203B41FA5}">
                      <a16:colId xmlns:a16="http://schemas.microsoft.com/office/drawing/2014/main" val="4266432296"/>
                    </a:ext>
                  </a:extLst>
                </a:gridCol>
              </a:tblGrid>
              <a:tr h="278130">
                <a:tc>
                  <a:txBody>
                    <a:bodyPr/>
                    <a:lstStyle/>
                    <a:p>
                      <a:pPr algn="ctr" fontAlgn="ctr"/>
                      <a:r>
                        <a:rPr lang="es-PE" sz="1200" u="none" strike="noStrike" dirty="0">
                          <a:effectLst/>
                        </a:rPr>
                        <a:t>N°</a:t>
                      </a:r>
                      <a:endParaRPr lang="es-PE" sz="1200" b="1" i="0" u="none" strike="noStrike" dirty="0">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a:effectLst/>
                        </a:rPr>
                        <a:t>Código único de inversiones</a:t>
                      </a:r>
                      <a:endParaRPr lang="es-PE"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dirty="0">
                          <a:effectLst/>
                        </a:rPr>
                        <a:t>Nombre de la inversión</a:t>
                      </a:r>
                      <a:endParaRPr lang="es-PE" sz="1200" b="1" i="0" u="none" strike="noStrike" dirty="0">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a:effectLst/>
                        </a:rPr>
                        <a:t>Fecha de registro</a:t>
                      </a:r>
                      <a:endParaRPr lang="es-PE"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MX" sz="1200" u="none" strike="noStrike">
                          <a:effectLst/>
                        </a:rPr>
                        <a:t>Monto total de la inversión S/</a:t>
                      </a:r>
                      <a:endParaRPr lang="es-MX"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a:effectLst/>
                        </a:rPr>
                        <a:t>Situación</a:t>
                      </a:r>
                      <a:endParaRPr lang="es-PE" sz="1200" b="1" i="0" u="none" strike="noStrike">
                        <a:solidFill>
                          <a:srgbClr val="000000"/>
                        </a:solidFill>
                        <a:effectLst/>
                        <a:latin typeface="Open Sans"/>
                      </a:endParaRPr>
                    </a:p>
                  </a:txBody>
                  <a:tcPr marL="6660" marR="6660" marT="6660" marB="0" anchor="ctr">
                    <a:solidFill>
                      <a:schemeClr val="accent5"/>
                    </a:solidFill>
                  </a:tcPr>
                </a:tc>
                <a:tc>
                  <a:txBody>
                    <a:bodyPr/>
                    <a:lstStyle/>
                    <a:p>
                      <a:pPr algn="ctr" fontAlgn="ctr"/>
                      <a:r>
                        <a:rPr lang="es-PE" sz="1200" u="none" strike="noStrike" dirty="0">
                          <a:effectLst/>
                        </a:rPr>
                        <a:t>Estado</a:t>
                      </a:r>
                      <a:endParaRPr lang="es-PE" sz="1200" b="1" i="0" u="none" strike="noStrike" dirty="0">
                        <a:solidFill>
                          <a:srgbClr val="000000"/>
                        </a:solidFill>
                        <a:effectLst/>
                        <a:latin typeface="Open Sans"/>
                      </a:endParaRPr>
                    </a:p>
                  </a:txBody>
                  <a:tcPr marL="6660" marR="6660" marT="6660" marB="0" anchor="ctr">
                    <a:solidFill>
                      <a:schemeClr val="accent5"/>
                    </a:solidFill>
                  </a:tcPr>
                </a:tc>
                <a:extLst>
                  <a:ext uri="{0D108BD9-81ED-4DB2-BD59-A6C34878D82A}">
                    <a16:rowId xmlns:a16="http://schemas.microsoft.com/office/drawing/2014/main" val="3257268827"/>
                  </a:ext>
                </a:extLst>
              </a:tr>
              <a:tr h="278130">
                <a:tc>
                  <a:txBody>
                    <a:bodyPr/>
                    <a:lstStyle/>
                    <a:p>
                      <a:pPr algn="ctr" fontAlgn="b"/>
                      <a:r>
                        <a:rPr lang="es-PE" sz="1400" u="none" strike="noStrike" dirty="0">
                          <a:effectLst/>
                        </a:rPr>
                        <a:t>25</a:t>
                      </a:r>
                      <a:endParaRPr lang="es-PE"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s-PE" sz="1200" u="none" strike="noStrike" dirty="0">
                          <a:effectLst/>
                        </a:rPr>
                        <a:t>109271</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s-MX" sz="1200" u="none" strike="noStrike" dirty="0">
                          <a:effectLst/>
                        </a:rPr>
                        <a:t>AMPLIACIÓN MARGINAL - ADQUISICION ANTICIPADA DE TERRENOS ADQUISICIÓN DE TERRENO PARA EL CENTRO DE SALUD ANDAHUAYLAS, PROVINCIA DE ANDAHUAYLAS, REGIÓN APURIMAC</a:t>
                      </a:r>
                      <a:endParaRPr lang="es-MX"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dirty="0">
                          <a:effectLst/>
                        </a:rPr>
                        <a:t>10/02/2020 12:08</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dirty="0">
                          <a:effectLst/>
                        </a:rPr>
                        <a:t>2,000,000.00</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IDEA</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s-PE" sz="1200" u="none" strike="noStrike" dirty="0">
                          <a:effectLst/>
                        </a:rPr>
                        <a:t> </a:t>
                      </a:r>
                      <a:endParaRPr lang="es-PE" sz="12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847921382"/>
                  </a:ext>
                </a:extLst>
              </a:tr>
              <a:tr h="598285">
                <a:tc>
                  <a:txBody>
                    <a:bodyPr/>
                    <a:lstStyle/>
                    <a:p>
                      <a:pPr algn="ctr" fontAlgn="b"/>
                      <a:r>
                        <a:rPr lang="es-PE" sz="1400" u="none" strike="noStrike">
                          <a:effectLst/>
                        </a:rPr>
                        <a:t>26</a:t>
                      </a:r>
                      <a:endParaRPr lang="es-PE"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s-PE" sz="1200" u="none" strike="noStrike" dirty="0">
                          <a:effectLst/>
                        </a:rPr>
                        <a:t>9209</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s-MX" sz="1200" u="none" strike="noStrike">
                          <a:effectLst/>
                        </a:rPr>
                        <a:t>AMPLIACIÓN MARGINAL - ADQUISICION ANTICIPADA DE TERRENOS -ADQUISICIÓN DE TERRENO PARA EDIFICACIÓN PÚBLICA; EN EL(LA) IEI N° 1109 TABLADA ALTA IEP N° 54905 SUR AMÉRICA E IES MUTTER IRENE AMEND, DISTRITO DE ABANCAY, PROVINCIA DE ABANCAY, DEPARTAMENTO APURIMAC</a:t>
                      </a:r>
                      <a:endParaRPr lang="es-MX"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10/02/2020 11:33</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7,808,720.00</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IDEA</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s-PE" sz="1200" u="none" strike="noStrike">
                          <a:effectLst/>
                        </a:rPr>
                        <a:t> </a:t>
                      </a:r>
                      <a:endParaRPr lang="es-PE" sz="12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717274628"/>
                  </a:ext>
                </a:extLst>
              </a:tr>
              <a:tr h="452549">
                <a:tc>
                  <a:txBody>
                    <a:bodyPr/>
                    <a:lstStyle/>
                    <a:p>
                      <a:pPr algn="ctr" fontAlgn="b"/>
                      <a:r>
                        <a:rPr lang="es-PE" sz="1400" u="none" strike="noStrike">
                          <a:effectLst/>
                        </a:rPr>
                        <a:t>27</a:t>
                      </a:r>
                      <a:endParaRPr lang="es-PE"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s-PE" sz="1200" u="none" strike="noStrike">
                          <a:effectLst/>
                        </a:rPr>
                        <a:t>109267</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s-MX" sz="1200" u="none" strike="noStrike">
                          <a:effectLst/>
                        </a:rPr>
                        <a:t>AMPLIACIÓN MARGINAL - ADQUISICION ANTICIPADA DE TERRENOS ADQUISICIÓN DE TERRENO PARA EL CENTRO DE SALUD METROPOLITANO, PROVINCIA DE ABANCAY, REGIÓN APURIMAC</a:t>
                      </a:r>
                      <a:endParaRPr lang="es-MX"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10/02/2020 12:05</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2,500,000.00</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IDEA</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s-PE" sz="1200" u="none" strike="noStrike">
                          <a:effectLst/>
                        </a:rPr>
                        <a:t> </a:t>
                      </a:r>
                      <a:endParaRPr lang="es-PE" sz="12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3456082866"/>
                  </a:ext>
                </a:extLst>
              </a:tr>
              <a:tr h="598285">
                <a:tc>
                  <a:txBody>
                    <a:bodyPr/>
                    <a:lstStyle/>
                    <a:p>
                      <a:pPr algn="ctr" fontAlgn="b"/>
                      <a:r>
                        <a:rPr lang="es-PE" sz="1400" u="none" strike="noStrike">
                          <a:effectLst/>
                        </a:rPr>
                        <a:t>28</a:t>
                      </a:r>
                      <a:endParaRPr lang="es-PE" sz="1400" b="0"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s-PE" sz="1200" u="none" strike="noStrike">
                          <a:effectLst/>
                        </a:rPr>
                        <a:t>9220</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s-MX" sz="1200" u="none" strike="noStrike" dirty="0">
                          <a:effectLst/>
                        </a:rPr>
                        <a:t>AMPLIACIÓN MARGINAL - ADQUISICION ANTICIPADA DE TERRENOS EN LA INSTITUCIÓN EDUCATIVA SECUNDARIA DE TAPAYA, DISTRITO DE ANDAHUAYLAS, PROVINCIA DE ANDAHUAYLAS, DEPARTAMENTO APURIMAC</a:t>
                      </a:r>
                      <a:endParaRPr lang="es-MX"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dirty="0">
                          <a:effectLst/>
                        </a:rPr>
                        <a:t>10/02/2020 11:42</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270,000.00</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a:effectLst/>
                        </a:rPr>
                        <a:t>IDEA</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s-PE" sz="1200" u="none" strike="noStrike">
                          <a:effectLst/>
                        </a:rPr>
                        <a:t> </a:t>
                      </a:r>
                      <a:endParaRPr lang="es-PE" sz="1200" b="0"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526113606"/>
                  </a:ext>
                </a:extLst>
              </a:tr>
              <a:tr h="598285">
                <a:tc>
                  <a:txBody>
                    <a:bodyPr/>
                    <a:lstStyle/>
                    <a:p>
                      <a:pPr algn="ctr" fontAlgn="b"/>
                      <a:r>
                        <a:rPr lang="es-PE" sz="1400" u="none" strike="noStrike" dirty="0">
                          <a:effectLst/>
                        </a:rPr>
                        <a:t>29</a:t>
                      </a:r>
                      <a:endParaRPr lang="es-PE" sz="1400" b="0"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s-PE" sz="1200" u="none" strike="noStrike" dirty="0">
                          <a:effectLst/>
                        </a:rPr>
                        <a:t>109191</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s-MX" sz="1200" u="none" strike="noStrike">
                          <a:effectLst/>
                        </a:rPr>
                        <a:t>OPTIMIZACIÓN - ADQUISICION DE EQUIPOS Y SOFTWARE PARA LA IMPLEMENTACIÓN DE GOBIERNO ELECTRÓNICO EN EL GOBIERNO REGIONAL DE APURÍMAC, DISTRITO DE ABANCAY, PROVINCIA ABANCAY, DEPARTAMENTO APURIMAC</a:t>
                      </a:r>
                      <a:endParaRPr lang="es-MX"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10/02/2020 11:19</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r" fontAlgn="b"/>
                      <a:r>
                        <a:rPr lang="es-PE" sz="1200" u="none" strike="noStrike">
                          <a:effectLst/>
                        </a:rPr>
                        <a:t>4,472,015.00</a:t>
                      </a:r>
                      <a:endParaRPr lang="es-PE" sz="1200" b="0" i="0" u="none" strike="noStrike">
                        <a:solidFill>
                          <a:srgbClr val="000000"/>
                        </a:solidFill>
                        <a:effectLst/>
                        <a:latin typeface="Arial" panose="020B0604020202020204" pitchFamily="34" charset="0"/>
                      </a:endParaRPr>
                    </a:p>
                  </a:txBody>
                  <a:tcPr marL="7620" marR="7620" marT="7620" marB="0" anchor="ctr"/>
                </a:tc>
                <a:tc>
                  <a:txBody>
                    <a:bodyPr/>
                    <a:lstStyle/>
                    <a:p>
                      <a:pPr algn="ctr" fontAlgn="b"/>
                      <a:r>
                        <a:rPr lang="es-PE" sz="1200" u="none" strike="noStrike" dirty="0">
                          <a:effectLst/>
                        </a:rPr>
                        <a:t>IDEA</a:t>
                      </a:r>
                      <a:endParaRPr lang="es-PE"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s-PE" sz="1200" u="none" strike="noStrike" dirty="0">
                          <a:effectLst/>
                        </a:rPr>
                        <a:t> </a:t>
                      </a:r>
                      <a:endParaRPr lang="es-PE" sz="1200" b="0"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999633478"/>
                  </a:ext>
                </a:extLst>
              </a:tr>
            </a:tbl>
          </a:graphicData>
        </a:graphic>
      </p:graphicFrame>
      <p:pic>
        <p:nvPicPr>
          <p:cNvPr id="2" name="Picture 2" descr="Iconos de computadora inicio botón firmar, inicio, firmar, en ...">
            <a:hlinkClick r:id="rId3" action="ppaction://hlinksldjump"/>
            <a:extLst>
              <a:ext uri="{FF2B5EF4-FFF2-40B4-BE49-F238E27FC236}">
                <a16:creationId xmlns:a16="http://schemas.microsoft.com/office/drawing/2014/main" id="{7A5C6CF3-5CD5-465D-ABBE-D11FCD2F77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527" y="534995"/>
            <a:ext cx="446986" cy="446986"/>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31D361E2-9845-41B1-9284-7B142840A2DE}"/>
              </a:ext>
            </a:extLst>
          </p:cNvPr>
          <p:cNvSpPr txBox="1"/>
          <p:nvPr/>
        </p:nvSpPr>
        <p:spPr>
          <a:xfrm>
            <a:off x="1012573" y="310012"/>
            <a:ext cx="10232755" cy="646331"/>
          </a:xfrm>
          <a:prstGeom prst="rect">
            <a:avLst/>
          </a:prstGeom>
          <a:noFill/>
        </p:spPr>
        <p:txBody>
          <a:bodyPr wrap="square">
            <a:spAutoFit/>
          </a:bodyPr>
          <a:lstStyle/>
          <a:p>
            <a:pPr algn="ctr" fontAlgn="ctr"/>
            <a:r>
              <a:rPr lang="es-MX" sz="1800" b="1" u="none" strike="noStrike" dirty="0">
                <a:solidFill>
                  <a:schemeClr val="accent1"/>
                </a:solidFill>
                <a:effectLst/>
              </a:rPr>
              <a:t>PROGRAMADOS AÑO 2020</a:t>
            </a:r>
            <a:br>
              <a:rPr lang="es-MX" sz="1800" b="1" u="none" strike="noStrike" dirty="0">
                <a:solidFill>
                  <a:schemeClr val="accent1"/>
                </a:solidFill>
                <a:effectLst/>
              </a:rPr>
            </a:br>
            <a:r>
              <a:rPr lang="es-MX" sz="1800" b="1" u="none" strike="noStrike" dirty="0">
                <a:solidFill>
                  <a:schemeClr val="accent1"/>
                </a:solidFill>
                <a:effectLst/>
              </a:rPr>
              <a:t> (EN FORMULACIÓN)</a:t>
            </a:r>
            <a:endParaRPr lang="es-MX" sz="1800" b="1" i="0" u="none" strike="noStrike" dirty="0">
              <a:solidFill>
                <a:schemeClr val="accent1"/>
              </a:solidFill>
              <a:effectLst/>
              <a:latin typeface="Open Sans"/>
            </a:endParaRPr>
          </a:p>
        </p:txBody>
      </p:sp>
    </p:spTree>
    <p:extLst>
      <p:ext uri="{BB962C8B-B14F-4D97-AF65-F5344CB8AC3E}">
        <p14:creationId xmlns:p14="http://schemas.microsoft.com/office/powerpoint/2010/main" val="11952569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0DC97D-E8E1-46E5-AAB4-F7EEC7775E4F}"/>
              </a:ext>
            </a:extLst>
          </p:cNvPr>
          <p:cNvSpPr txBox="1">
            <a:spLocks/>
          </p:cNvSpPr>
          <p:nvPr/>
        </p:nvSpPr>
        <p:spPr>
          <a:xfrm>
            <a:off x="5125720" y="2824479"/>
            <a:ext cx="1940560" cy="604521"/>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3600" b="1" dirty="0">
                <a:solidFill>
                  <a:schemeClr val="accent1"/>
                </a:solidFill>
                <a:latin typeface="+mn-lt"/>
              </a:rPr>
              <a:t>GRACIAS</a:t>
            </a:r>
            <a:endParaRPr lang="es-PE" dirty="0"/>
          </a:p>
        </p:txBody>
      </p:sp>
    </p:spTree>
    <p:extLst>
      <p:ext uri="{BB962C8B-B14F-4D97-AF65-F5344CB8AC3E}">
        <p14:creationId xmlns:p14="http://schemas.microsoft.com/office/powerpoint/2010/main" val="9496708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1110504" y="755529"/>
            <a:ext cx="10562741" cy="524800"/>
          </a:xfrm>
          <a:prstGeom prst="rect">
            <a:avLst/>
          </a:prstGeom>
        </p:spPr>
        <p:txBody>
          <a:bodyPr spcFirstLastPara="1" vert="horz" wrap="square" lIns="0" tIns="0" rIns="0" bIns="0" rtlCol="0" anchor="b" anchorCtr="0">
            <a:noAutofit/>
          </a:bodyPr>
          <a:lstStyle/>
          <a:p>
            <a:pPr algn="ctr" defTabSz="457200">
              <a:lnSpc>
                <a:spcPct val="100000"/>
              </a:lnSpc>
              <a:buClr>
                <a:schemeClr val="dk1"/>
              </a:buClr>
              <a:buSzPts val="5400"/>
            </a:pPr>
            <a:r>
              <a:rPr lang="en" sz="2800" b="1" dirty="0">
                <a:ln w="0"/>
                <a:solidFill>
                  <a:schemeClr val="tx1"/>
                </a:solidFill>
                <a:latin typeface="+mn-lt"/>
                <a:sym typeface="Lato Black"/>
              </a:rPr>
              <a:t>Proyectos de Inversion Programados - 2020</a:t>
            </a:r>
            <a:endParaRPr sz="2800" b="1" dirty="0">
              <a:ln w="0"/>
              <a:solidFill>
                <a:schemeClr val="tx1"/>
              </a:solidFill>
              <a:latin typeface="+mn-lt"/>
              <a:sym typeface="Lato Black"/>
            </a:endParaRP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5</a:t>
            </a:fld>
            <a:endParaRPr/>
          </a:p>
        </p:txBody>
      </p:sp>
      <p:sp>
        <p:nvSpPr>
          <p:cNvPr id="2" name="Google Shape;95;p13">
            <a:extLst>
              <a:ext uri="{FF2B5EF4-FFF2-40B4-BE49-F238E27FC236}">
                <a16:creationId xmlns:a16="http://schemas.microsoft.com/office/drawing/2014/main" id="{DAEB0D2F-2CCF-47D1-94EF-E65610CDEE82}"/>
              </a:ext>
            </a:extLst>
          </p:cNvPr>
          <p:cNvSpPr txBox="1">
            <a:spLocks/>
          </p:cNvSpPr>
          <p:nvPr/>
        </p:nvSpPr>
        <p:spPr>
          <a:xfrm>
            <a:off x="705290" y="182475"/>
            <a:ext cx="10315553" cy="63319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400" b="1" dirty="0">
                <a:ln w="0"/>
                <a:solidFill>
                  <a:schemeClr val="tx1"/>
                </a:solidFill>
                <a:effectLst>
                  <a:outerShdw blurRad="38100" dist="25400" dir="5400000" algn="ctr" rotWithShape="0">
                    <a:srgbClr val="6E747A">
                      <a:alpha val="43000"/>
                    </a:srgbClr>
                  </a:outerShdw>
                </a:effectLst>
                <a:latin typeface="Arial Black" panose="020B0A04020102020204" pitchFamily="34" charset="0"/>
                <a:ea typeface="+mj-ea"/>
                <a:cs typeface="+mj-cs"/>
              </a:rPr>
              <a:t>Función </a:t>
            </a:r>
            <a:r>
              <a:rPr lang="es-PE" sz="2400" b="1" dirty="0">
                <a:ln w="0"/>
                <a:solidFill>
                  <a:schemeClr val="tx1"/>
                </a:solidFill>
                <a:effectLst>
                  <a:outerShdw blurRad="38100" dist="25400" dir="5400000" algn="ctr" rotWithShape="0">
                    <a:srgbClr val="6E747A">
                      <a:alpha val="43000"/>
                    </a:srgbClr>
                  </a:outerShdw>
                </a:effectLst>
                <a:latin typeface="Arial Black" panose="020B0A04020102020204" pitchFamily="34" charset="0"/>
                <a:ea typeface="+mj-ea"/>
                <a:cs typeface="+mj-cs"/>
              </a:rPr>
              <a:t>Salud</a:t>
            </a:r>
          </a:p>
          <a:p>
            <a:pPr algn="ctr"/>
            <a:endParaRPr lang="es-MX" sz="2400" b="1" dirty="0">
              <a:ln w="0"/>
              <a:solidFill>
                <a:schemeClr val="accent1"/>
              </a:solidFill>
              <a:effectLst>
                <a:outerShdw blurRad="38100" dist="25400" dir="5400000" algn="ctr" rotWithShape="0">
                  <a:srgbClr val="6E747A">
                    <a:alpha val="43000"/>
                  </a:srgbClr>
                </a:outerShdw>
              </a:effectLst>
              <a:latin typeface="Arial Black" panose="020B0A04020102020204" pitchFamily="34" charset="0"/>
              <a:ea typeface="+mj-ea"/>
              <a:cs typeface="+mj-cs"/>
            </a:endParaRPr>
          </a:p>
        </p:txBody>
      </p:sp>
      <p:graphicFrame>
        <p:nvGraphicFramePr>
          <p:cNvPr id="6" name="Tabla 5"/>
          <p:cNvGraphicFramePr>
            <a:graphicFrameLocks noGrp="1"/>
          </p:cNvGraphicFramePr>
          <p:nvPr>
            <p:extLst>
              <p:ext uri="{D42A27DB-BD31-4B8C-83A1-F6EECF244321}">
                <p14:modId xmlns:p14="http://schemas.microsoft.com/office/powerpoint/2010/main" val="1227270171"/>
              </p:ext>
            </p:extLst>
          </p:nvPr>
        </p:nvGraphicFramePr>
        <p:xfrm>
          <a:off x="263716" y="1791391"/>
          <a:ext cx="11609836" cy="4427020"/>
        </p:xfrm>
        <a:graphic>
          <a:graphicData uri="http://schemas.openxmlformats.org/drawingml/2006/table">
            <a:tbl>
              <a:tblPr>
                <a:tableStyleId>{BDBED569-4797-4DF1-A0F4-6AAB3CD982D8}</a:tableStyleId>
              </a:tblPr>
              <a:tblGrid>
                <a:gridCol w="294223">
                  <a:extLst>
                    <a:ext uri="{9D8B030D-6E8A-4147-A177-3AD203B41FA5}">
                      <a16:colId xmlns:a16="http://schemas.microsoft.com/office/drawing/2014/main" val="20000"/>
                    </a:ext>
                  </a:extLst>
                </a:gridCol>
                <a:gridCol w="557939">
                  <a:extLst>
                    <a:ext uri="{9D8B030D-6E8A-4147-A177-3AD203B41FA5}">
                      <a16:colId xmlns:a16="http://schemas.microsoft.com/office/drawing/2014/main" val="20001"/>
                    </a:ext>
                  </a:extLst>
                </a:gridCol>
                <a:gridCol w="3580995">
                  <a:extLst>
                    <a:ext uri="{9D8B030D-6E8A-4147-A177-3AD203B41FA5}">
                      <a16:colId xmlns:a16="http://schemas.microsoft.com/office/drawing/2014/main" val="20002"/>
                    </a:ext>
                  </a:extLst>
                </a:gridCol>
                <a:gridCol w="1075976">
                  <a:extLst>
                    <a:ext uri="{9D8B030D-6E8A-4147-A177-3AD203B41FA5}">
                      <a16:colId xmlns:a16="http://schemas.microsoft.com/office/drawing/2014/main" val="20003"/>
                    </a:ext>
                  </a:extLst>
                </a:gridCol>
                <a:gridCol w="1075976">
                  <a:extLst>
                    <a:ext uri="{9D8B030D-6E8A-4147-A177-3AD203B41FA5}">
                      <a16:colId xmlns:a16="http://schemas.microsoft.com/office/drawing/2014/main" val="20004"/>
                    </a:ext>
                  </a:extLst>
                </a:gridCol>
                <a:gridCol w="1173792">
                  <a:extLst>
                    <a:ext uri="{9D8B030D-6E8A-4147-A177-3AD203B41FA5}">
                      <a16:colId xmlns:a16="http://schemas.microsoft.com/office/drawing/2014/main" val="20005"/>
                    </a:ext>
                  </a:extLst>
                </a:gridCol>
                <a:gridCol w="1875969">
                  <a:extLst>
                    <a:ext uri="{9D8B030D-6E8A-4147-A177-3AD203B41FA5}">
                      <a16:colId xmlns:a16="http://schemas.microsoft.com/office/drawing/2014/main" val="20006"/>
                    </a:ext>
                  </a:extLst>
                </a:gridCol>
                <a:gridCol w="1974966">
                  <a:extLst>
                    <a:ext uri="{9D8B030D-6E8A-4147-A177-3AD203B41FA5}">
                      <a16:colId xmlns:a16="http://schemas.microsoft.com/office/drawing/2014/main" val="20007"/>
                    </a:ext>
                  </a:extLst>
                </a:gridCol>
              </a:tblGrid>
              <a:tr h="190226">
                <a:tc>
                  <a:txBody>
                    <a:bodyPr/>
                    <a:lstStyle/>
                    <a:p>
                      <a:pPr algn="ctr" fontAlgn="ctr"/>
                      <a:r>
                        <a:rPr lang="es-PE" sz="1000" b="1" u="none" strike="noStrike" dirty="0">
                          <a:solidFill>
                            <a:schemeClr val="tx1"/>
                          </a:solidFill>
                          <a:effectLst/>
                        </a:rPr>
                        <a:t>N°</a:t>
                      </a:r>
                      <a:endParaRPr lang="es-PE" sz="1000" b="1" i="0" u="none" strike="noStrike" dirty="0">
                        <a:solidFill>
                          <a:schemeClr val="tx1"/>
                        </a:solidFill>
                        <a:effectLst/>
                        <a:latin typeface="Arial" panose="020B0604020202020204" pitchFamily="34" charset="0"/>
                      </a:endParaRPr>
                    </a:p>
                  </a:txBody>
                  <a:tcPr marL="5595" marR="5595" marT="5595" marB="0" anchor="ctr">
                    <a:solidFill>
                      <a:schemeClr val="accent5"/>
                    </a:solidFill>
                  </a:tcPr>
                </a:tc>
                <a:tc>
                  <a:txBody>
                    <a:bodyPr/>
                    <a:lstStyle/>
                    <a:p>
                      <a:pPr algn="ctr" fontAlgn="ctr"/>
                      <a:r>
                        <a:rPr lang="es-PE" sz="1000" b="1" u="none" strike="noStrike" dirty="0">
                          <a:solidFill>
                            <a:schemeClr val="tx1"/>
                          </a:solidFill>
                          <a:effectLst/>
                        </a:rPr>
                        <a:t>Código de </a:t>
                      </a:r>
                    </a:p>
                    <a:p>
                      <a:pPr algn="ctr" fontAlgn="ctr"/>
                      <a:r>
                        <a:rPr lang="es-PE" sz="1000" b="1" u="none" strike="noStrike" dirty="0">
                          <a:solidFill>
                            <a:schemeClr val="tx1"/>
                          </a:solidFill>
                          <a:effectLst/>
                        </a:rPr>
                        <a:t>idea</a:t>
                      </a:r>
                      <a:endParaRPr lang="es-PE" sz="1000" b="1" i="0" u="none" strike="noStrike" dirty="0">
                        <a:solidFill>
                          <a:schemeClr val="tx1"/>
                        </a:solidFill>
                        <a:effectLst/>
                        <a:latin typeface="Arial" panose="020B0604020202020204" pitchFamily="34" charset="0"/>
                      </a:endParaRPr>
                    </a:p>
                  </a:txBody>
                  <a:tcPr marL="5595" marR="5595" marT="5595" marB="0" anchor="ctr">
                    <a:solidFill>
                      <a:schemeClr val="accent5"/>
                    </a:solidFill>
                  </a:tcPr>
                </a:tc>
                <a:tc>
                  <a:txBody>
                    <a:bodyPr/>
                    <a:lstStyle/>
                    <a:p>
                      <a:pPr algn="ctr" fontAlgn="ctr"/>
                      <a:r>
                        <a:rPr lang="es-PE" sz="1000" b="1" u="none" strike="noStrike">
                          <a:solidFill>
                            <a:schemeClr val="tx1"/>
                          </a:solidFill>
                          <a:effectLst/>
                        </a:rPr>
                        <a:t>Nombre de la idea</a:t>
                      </a:r>
                      <a:endParaRPr lang="es-PE" sz="1000" b="1" i="0" u="none" strike="noStrike">
                        <a:solidFill>
                          <a:schemeClr val="tx1"/>
                        </a:solidFill>
                        <a:effectLst/>
                        <a:latin typeface="Arial" panose="020B0604020202020204" pitchFamily="34" charset="0"/>
                      </a:endParaRPr>
                    </a:p>
                  </a:txBody>
                  <a:tcPr marL="5595" marR="5595" marT="5595" marB="0" anchor="ctr">
                    <a:solidFill>
                      <a:schemeClr val="accent5"/>
                    </a:solidFill>
                  </a:tcPr>
                </a:tc>
                <a:tc>
                  <a:txBody>
                    <a:bodyPr/>
                    <a:lstStyle/>
                    <a:p>
                      <a:pPr algn="ctr" fontAlgn="ctr"/>
                      <a:r>
                        <a:rPr lang="es-PE" sz="1000" b="1" u="none" strike="noStrike">
                          <a:solidFill>
                            <a:schemeClr val="tx1"/>
                          </a:solidFill>
                          <a:effectLst/>
                        </a:rPr>
                        <a:t>Inversion</a:t>
                      </a:r>
                      <a:br>
                        <a:rPr lang="es-PE" sz="1000" b="1" u="none" strike="noStrike">
                          <a:solidFill>
                            <a:schemeClr val="tx1"/>
                          </a:solidFill>
                          <a:effectLst/>
                        </a:rPr>
                      </a:br>
                      <a:r>
                        <a:rPr lang="es-PE" sz="1000" b="1" u="none" strike="noStrike">
                          <a:solidFill>
                            <a:schemeClr val="tx1"/>
                          </a:solidFill>
                          <a:effectLst/>
                        </a:rPr>
                        <a:t>Estimada</a:t>
                      </a:r>
                      <a:endParaRPr lang="es-PE" sz="1000" b="1" i="0" u="none" strike="noStrike">
                        <a:solidFill>
                          <a:schemeClr val="tx1"/>
                        </a:solidFill>
                        <a:effectLst/>
                        <a:latin typeface="Arial" panose="020B0604020202020204" pitchFamily="34" charset="0"/>
                      </a:endParaRPr>
                    </a:p>
                  </a:txBody>
                  <a:tcPr marL="5595" marR="5595" marT="5595" marB="0" anchor="ctr">
                    <a:solidFill>
                      <a:schemeClr val="accent5"/>
                    </a:solidFill>
                  </a:tcPr>
                </a:tc>
                <a:tc>
                  <a:txBody>
                    <a:bodyPr/>
                    <a:lstStyle/>
                    <a:p>
                      <a:pPr algn="ctr" fontAlgn="ctr"/>
                      <a:r>
                        <a:rPr lang="es-PE" sz="1000" b="1" u="none" strike="noStrike" dirty="0">
                          <a:solidFill>
                            <a:schemeClr val="tx1"/>
                          </a:solidFill>
                          <a:effectLst/>
                        </a:rPr>
                        <a:t>Estado </a:t>
                      </a:r>
                    </a:p>
                    <a:p>
                      <a:pPr algn="ctr" fontAlgn="ctr"/>
                      <a:r>
                        <a:rPr lang="es-PE" sz="1000" b="1" u="none" strike="noStrike" dirty="0">
                          <a:solidFill>
                            <a:schemeClr val="tx1"/>
                          </a:solidFill>
                          <a:effectLst/>
                        </a:rPr>
                        <a:t>Situacional</a:t>
                      </a:r>
                      <a:endParaRPr lang="es-PE" sz="1000" b="1" i="0" u="none" strike="noStrike" dirty="0">
                        <a:solidFill>
                          <a:schemeClr val="tx1"/>
                        </a:solidFill>
                        <a:effectLst/>
                        <a:latin typeface="Arial" panose="020B0604020202020204" pitchFamily="34" charset="0"/>
                      </a:endParaRPr>
                    </a:p>
                  </a:txBody>
                  <a:tcPr marL="5595" marR="5595" marT="5595" marB="0" anchor="ctr">
                    <a:solidFill>
                      <a:schemeClr val="accent5"/>
                    </a:solidFill>
                  </a:tcPr>
                </a:tc>
                <a:tc>
                  <a:txBody>
                    <a:bodyPr/>
                    <a:lstStyle/>
                    <a:p>
                      <a:pPr algn="ctr" fontAlgn="ctr"/>
                      <a:r>
                        <a:rPr lang="es-PE" sz="1000" b="1" u="none" strike="noStrike">
                          <a:solidFill>
                            <a:schemeClr val="tx1"/>
                          </a:solidFill>
                          <a:effectLst/>
                        </a:rPr>
                        <a:t>Duracion</a:t>
                      </a:r>
                      <a:endParaRPr lang="es-PE" sz="1000" b="1" i="0" u="none" strike="noStrike">
                        <a:solidFill>
                          <a:schemeClr val="tx1"/>
                        </a:solidFill>
                        <a:effectLst/>
                        <a:latin typeface="Arial" panose="020B0604020202020204" pitchFamily="34" charset="0"/>
                      </a:endParaRPr>
                    </a:p>
                  </a:txBody>
                  <a:tcPr marL="5595" marR="5595" marT="5595" marB="0" anchor="ctr">
                    <a:solidFill>
                      <a:schemeClr val="accent5"/>
                    </a:solidFill>
                  </a:tcPr>
                </a:tc>
                <a:tc>
                  <a:txBody>
                    <a:bodyPr/>
                    <a:lstStyle/>
                    <a:p>
                      <a:pPr algn="ctr" fontAlgn="ctr"/>
                      <a:r>
                        <a:rPr lang="es-PE" sz="1000" b="1" u="none" strike="noStrike">
                          <a:solidFill>
                            <a:schemeClr val="tx1"/>
                          </a:solidFill>
                          <a:effectLst/>
                        </a:rPr>
                        <a:t>Alcance</a:t>
                      </a:r>
                      <a:endParaRPr lang="es-PE" sz="1000" b="1" i="0" u="none" strike="noStrike">
                        <a:solidFill>
                          <a:schemeClr val="tx1"/>
                        </a:solidFill>
                        <a:effectLst/>
                        <a:latin typeface="Arial" panose="020B0604020202020204" pitchFamily="34" charset="0"/>
                      </a:endParaRPr>
                    </a:p>
                  </a:txBody>
                  <a:tcPr marL="5595" marR="5595" marT="5595" marB="0" anchor="ctr">
                    <a:solidFill>
                      <a:schemeClr val="accent5"/>
                    </a:solidFill>
                  </a:tcPr>
                </a:tc>
                <a:tc>
                  <a:txBody>
                    <a:bodyPr/>
                    <a:lstStyle/>
                    <a:p>
                      <a:pPr algn="ctr" fontAlgn="ctr"/>
                      <a:r>
                        <a:rPr lang="es-PE" sz="1000" b="1" u="none" strike="noStrike" dirty="0">
                          <a:solidFill>
                            <a:schemeClr val="tx1"/>
                          </a:solidFill>
                          <a:effectLst/>
                        </a:rPr>
                        <a:t>Observación</a:t>
                      </a:r>
                      <a:endParaRPr lang="es-PE" sz="1000" b="1" i="0" u="none" strike="noStrike" dirty="0">
                        <a:solidFill>
                          <a:schemeClr val="tx1"/>
                        </a:solidFill>
                        <a:effectLst/>
                        <a:latin typeface="Arial" panose="020B0604020202020204" pitchFamily="34" charset="0"/>
                      </a:endParaRPr>
                    </a:p>
                  </a:txBody>
                  <a:tcPr marL="5595" marR="5595" marT="5595" marB="0" anchor="ctr">
                    <a:solidFill>
                      <a:schemeClr val="accent5"/>
                    </a:solidFill>
                  </a:tcPr>
                </a:tc>
                <a:extLst>
                  <a:ext uri="{0D108BD9-81ED-4DB2-BD59-A6C34878D82A}">
                    <a16:rowId xmlns:a16="http://schemas.microsoft.com/office/drawing/2014/main" val="10000"/>
                  </a:ext>
                </a:extLst>
              </a:tr>
              <a:tr h="1046478">
                <a:tc>
                  <a:txBody>
                    <a:bodyPr/>
                    <a:lstStyle/>
                    <a:p>
                      <a:pPr algn="ctr" fontAlgn="ctr"/>
                      <a:r>
                        <a:rPr lang="es-PE" sz="1000" u="none" strike="noStrike">
                          <a:effectLst/>
                        </a:rPr>
                        <a:t>1</a:t>
                      </a:r>
                      <a:endParaRPr lang="es-PE" sz="1000" b="0" i="0" u="none" strike="noStrike">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dirty="0">
                          <a:effectLst/>
                        </a:rPr>
                        <a:t>45081</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l" fontAlgn="ctr"/>
                      <a:r>
                        <a:rPr lang="es-PE" sz="1000" u="none" strike="noStrike" dirty="0">
                          <a:effectLst/>
                        </a:rPr>
                        <a:t>MEJORAMIENTO DE LOS SERVICIOS DE SALUD DEL CENTRO DE SALUD ANDARAPA DEL DISTRITO DE ANDARAPA - PROVINCIA DE ANDAHUAYLAS - DEPARTAMENTO DE APURIMAC</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dirty="0">
                          <a:effectLst/>
                        </a:rPr>
                        <a:t>30,545,000.00</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dirty="0">
                          <a:effectLst/>
                        </a:rPr>
                        <a:t>En Formulación</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marL="0" indent="0" algn="ctr" fontAlgn="ctr">
                        <a:buFont typeface="Wingdings" panose="05000000000000000000" pitchFamily="2" charset="2"/>
                        <a:buNone/>
                      </a:pPr>
                      <a:r>
                        <a:rPr lang="es-PE" sz="1000" u="none" strike="noStrike" dirty="0">
                          <a:effectLst/>
                        </a:rPr>
                        <a:t>5 meses</a:t>
                      </a:r>
                    </a:p>
                    <a:p>
                      <a:pPr marL="0" indent="0" algn="ctr" fontAlgn="ctr">
                        <a:buFont typeface="Wingdings" panose="05000000000000000000" pitchFamily="2" charset="2"/>
                        <a:buNone/>
                      </a:pPr>
                      <a:r>
                        <a:rPr lang="es-PE" sz="1000" u="none" strike="noStrike" dirty="0">
                          <a:effectLst/>
                        </a:rPr>
                        <a:t>Reprogramado</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marL="171450" indent="-171450" algn="l" fontAlgn="ctr">
                        <a:buFont typeface="Wingdings" panose="05000000000000000000" pitchFamily="2" charset="2"/>
                        <a:buChar char="§"/>
                      </a:pPr>
                      <a:r>
                        <a:rPr lang="es-PE" sz="1000" u="none" strike="noStrike" dirty="0">
                          <a:effectLst/>
                        </a:rPr>
                        <a:t>60% de avance</a:t>
                      </a:r>
                    </a:p>
                    <a:p>
                      <a:pPr marL="171450" indent="-171450" algn="l" fontAlgn="ctr">
                        <a:buFont typeface="Wingdings" panose="05000000000000000000" pitchFamily="2" charset="2"/>
                        <a:buChar char="§"/>
                      </a:pPr>
                      <a:r>
                        <a:rPr lang="es-PE" sz="1000" u="none" strike="noStrike" dirty="0">
                          <a:effectLst/>
                        </a:rPr>
                        <a:t> 07 EESS</a:t>
                      </a:r>
                    </a:p>
                    <a:p>
                      <a:pPr marL="171450" indent="-171450" algn="l" fontAlgn="ctr">
                        <a:buFont typeface="Wingdings" panose="05000000000000000000" pitchFamily="2" charset="2"/>
                        <a:buChar char="§"/>
                      </a:pPr>
                      <a:r>
                        <a:rPr lang="es-PE" sz="1000" u="none" strike="noStrike" dirty="0">
                          <a:effectLst/>
                        </a:rPr>
                        <a:t>6186 beneficiarios</a:t>
                      </a:r>
                    </a:p>
                    <a:p>
                      <a:pPr marL="171450" indent="-171450" algn="l" fontAlgn="ctr">
                        <a:buFont typeface="Wingdings" panose="05000000000000000000" pitchFamily="2" charset="2"/>
                        <a:buChar char="§"/>
                      </a:pPr>
                      <a:r>
                        <a:rPr lang="es-PE" sz="1000" u="none" strike="noStrike" dirty="0">
                          <a:effectLst/>
                        </a:rPr>
                        <a:t>Distrito de </a:t>
                      </a:r>
                      <a:r>
                        <a:rPr lang="es-PE" sz="1000" u="none" strike="noStrike" dirty="0" err="1">
                          <a:effectLst/>
                        </a:rPr>
                        <a:t>Andarapa</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l" fontAlgn="ctr"/>
                      <a:r>
                        <a:rPr lang="es-PE" sz="1000" u="none" strike="noStrike" dirty="0">
                          <a:effectLst/>
                        </a:rPr>
                        <a:t>* Paralizado en diciembre 2019 por presencia de napa freática en el nuevo terreno donado</a:t>
                      </a:r>
                      <a:br>
                        <a:rPr lang="es-PE" sz="1000" u="none" strike="noStrike" dirty="0">
                          <a:effectLst/>
                        </a:rPr>
                      </a:br>
                      <a:r>
                        <a:rPr lang="es-PE" sz="1000" u="none" strike="noStrike" dirty="0">
                          <a:effectLst/>
                        </a:rPr>
                        <a:t>* Cambio de terreno al terreno actual</a:t>
                      </a:r>
                      <a:br>
                        <a:rPr lang="es-PE" sz="1000" u="none" strike="noStrike" dirty="0">
                          <a:effectLst/>
                        </a:rPr>
                      </a:br>
                      <a:r>
                        <a:rPr lang="es-PE" sz="1000" u="none" strike="noStrike" dirty="0">
                          <a:effectLst/>
                        </a:rPr>
                        <a:t>* Cuenta con opinión del INGEMMET</a:t>
                      </a:r>
                      <a:br>
                        <a:rPr lang="es-PE" sz="1000" u="none" strike="noStrike" dirty="0">
                          <a:effectLst/>
                        </a:rPr>
                      </a:br>
                      <a:r>
                        <a:rPr lang="es-PE" sz="1000" u="none" strike="noStrike" dirty="0">
                          <a:effectLst/>
                        </a:rPr>
                        <a:t>* ITSE</a:t>
                      </a:r>
                      <a:br>
                        <a:rPr lang="es-PE" sz="1000" u="none" strike="noStrike" dirty="0">
                          <a:effectLst/>
                        </a:rPr>
                      </a:br>
                      <a:r>
                        <a:rPr lang="es-PE" sz="1000" u="none" strike="noStrike" dirty="0">
                          <a:effectLst/>
                        </a:rPr>
                        <a:t>* Estudio de </a:t>
                      </a:r>
                      <a:r>
                        <a:rPr lang="es-PE" sz="1000" u="none" strike="noStrike" dirty="0" err="1">
                          <a:effectLst/>
                        </a:rPr>
                        <a:t>Esclerometria</a:t>
                      </a:r>
                      <a:r>
                        <a:rPr lang="es-PE" sz="1000" u="none" strike="noStrike" dirty="0">
                          <a:effectLst/>
                        </a:rPr>
                        <a:t> y Escaneo</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extLst>
                  <a:ext uri="{0D108BD9-81ED-4DB2-BD59-A6C34878D82A}">
                    <a16:rowId xmlns:a16="http://schemas.microsoft.com/office/drawing/2014/main" val="10001"/>
                  </a:ext>
                </a:extLst>
              </a:tr>
              <a:tr h="295115">
                <a:tc>
                  <a:txBody>
                    <a:bodyPr/>
                    <a:lstStyle/>
                    <a:p>
                      <a:pPr algn="ctr" fontAlgn="ctr"/>
                      <a:r>
                        <a:rPr lang="es-PE" sz="1000" u="none" strike="noStrike">
                          <a:effectLst/>
                        </a:rPr>
                        <a:t>2</a:t>
                      </a:r>
                      <a:endParaRPr lang="es-PE" sz="1000" b="0" i="0" u="none" strike="noStrike">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a:effectLst/>
                        </a:rPr>
                        <a:t>45082</a:t>
                      </a:r>
                      <a:endParaRPr lang="es-PE" sz="1000" b="0" i="0" u="none" strike="noStrike">
                        <a:effectLst/>
                        <a:latin typeface="Arial" panose="020B0604020202020204" pitchFamily="34" charset="0"/>
                      </a:endParaRPr>
                    </a:p>
                  </a:txBody>
                  <a:tcPr marL="5595" marR="5595" marT="5595" marB="0" anchor="ctr">
                    <a:solidFill>
                      <a:schemeClr val="bg2">
                        <a:lumMod val="90000"/>
                      </a:schemeClr>
                    </a:solidFill>
                  </a:tcPr>
                </a:tc>
                <a:tc>
                  <a:txBody>
                    <a:bodyPr/>
                    <a:lstStyle/>
                    <a:p>
                      <a:pPr algn="l" fontAlgn="ctr"/>
                      <a:r>
                        <a:rPr lang="es-PE" sz="1000" u="none" strike="noStrike" dirty="0">
                          <a:effectLst/>
                        </a:rPr>
                        <a:t>MEJORAMIENTO DE LOS SERVICIOS DE SALUD DEL CENTRO DE SALUD HUACCANA DEL DISTRITO DE HUACCANA - PROVINCIA DE CHINCHEROS - DEPARTAMENTO DE APURIMAC</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dirty="0">
                          <a:effectLst/>
                        </a:rPr>
                        <a:t>32,545,000.00</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dirty="0">
                          <a:effectLst/>
                        </a:rPr>
                        <a:t>En Formulación</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marL="0" indent="0" algn="ctr" fontAlgn="ctr">
                        <a:buFont typeface="Wingdings" panose="05000000000000000000" pitchFamily="2" charset="2"/>
                        <a:buNone/>
                      </a:pPr>
                      <a:r>
                        <a:rPr lang="es-PE" sz="1000" u="none" strike="noStrike" dirty="0">
                          <a:effectLst/>
                        </a:rPr>
                        <a:t>5 meses</a:t>
                      </a:r>
                      <a:br>
                        <a:rPr lang="es-PE" sz="1000" u="none" strike="noStrike" dirty="0">
                          <a:effectLst/>
                        </a:rPr>
                      </a:br>
                      <a:r>
                        <a:rPr lang="es-PE" sz="1000" u="none" strike="noStrike" dirty="0">
                          <a:effectLst/>
                        </a:rPr>
                        <a:t>20/11/2019 - </a:t>
                      </a:r>
                      <a:br>
                        <a:rPr lang="es-PE" sz="1000" u="none" strike="noStrike" dirty="0">
                          <a:effectLst/>
                        </a:rPr>
                      </a:br>
                      <a:r>
                        <a:rPr lang="es-PE" sz="1000" u="none" strike="noStrike" dirty="0">
                          <a:effectLst/>
                        </a:rPr>
                        <a:t>20/03/2020</a:t>
                      </a:r>
                    </a:p>
                    <a:p>
                      <a:pPr marL="0" indent="0" algn="ctr" fontAlgn="ctr">
                        <a:buFont typeface="Wingdings" panose="05000000000000000000" pitchFamily="2" charset="2"/>
                        <a:buNone/>
                      </a:pPr>
                      <a:r>
                        <a:rPr lang="es-PE" sz="1000" u="none" strike="noStrike" dirty="0">
                          <a:effectLst/>
                        </a:rPr>
                        <a:t>Reprogramado:</a:t>
                      </a:r>
                      <a:br>
                        <a:rPr lang="es-PE" sz="1000" u="none" strike="noStrike" dirty="0">
                          <a:effectLst/>
                        </a:rPr>
                      </a:br>
                      <a:r>
                        <a:rPr lang="es-PE" sz="1000" u="none" strike="noStrike" dirty="0">
                          <a:effectLst/>
                        </a:rPr>
                        <a:t>30/08/2020</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marL="171450" indent="-171450" algn="l" fontAlgn="ctr">
                        <a:buFont typeface="Wingdings" panose="05000000000000000000" pitchFamily="2" charset="2"/>
                        <a:buChar char="§"/>
                      </a:pPr>
                      <a:r>
                        <a:rPr lang="es-PE" sz="1000" u="none" strike="noStrike" dirty="0">
                          <a:effectLst/>
                        </a:rPr>
                        <a:t>60% de avance</a:t>
                      </a:r>
                    </a:p>
                    <a:p>
                      <a:pPr marL="171450" indent="-171450" algn="l" fontAlgn="ctr">
                        <a:buFont typeface="Wingdings" panose="05000000000000000000" pitchFamily="2" charset="2"/>
                        <a:buChar char="§"/>
                      </a:pPr>
                      <a:r>
                        <a:rPr lang="es-PE" sz="1000" u="none" strike="noStrike" dirty="0">
                          <a:effectLst/>
                        </a:rPr>
                        <a:t>10 EESS</a:t>
                      </a:r>
                    </a:p>
                    <a:p>
                      <a:pPr marL="171450" indent="-171450" algn="l" fontAlgn="ctr">
                        <a:buFont typeface="Wingdings" panose="05000000000000000000" pitchFamily="2" charset="2"/>
                        <a:buChar char="§"/>
                      </a:pPr>
                      <a:r>
                        <a:rPr lang="es-PE" sz="1000" u="none" strike="noStrike" dirty="0">
                          <a:effectLst/>
                        </a:rPr>
                        <a:t>12,253 beneficiarios</a:t>
                      </a:r>
                    </a:p>
                    <a:p>
                      <a:pPr marL="171450" indent="-171450" algn="l" fontAlgn="ctr">
                        <a:buFont typeface="Wingdings" panose="05000000000000000000" pitchFamily="2" charset="2"/>
                        <a:buChar char="§"/>
                      </a:pPr>
                      <a:r>
                        <a:rPr lang="es-PE" sz="1000" u="none" strike="noStrike" dirty="0">
                          <a:effectLst/>
                        </a:rPr>
                        <a:t>Distritos de </a:t>
                      </a:r>
                      <a:r>
                        <a:rPr lang="es-PE" sz="1000" u="none" strike="noStrike" dirty="0" err="1">
                          <a:effectLst/>
                        </a:rPr>
                        <a:t>Huaccana</a:t>
                      </a:r>
                      <a:r>
                        <a:rPr lang="es-PE" sz="1000" u="none" strike="noStrike" dirty="0">
                          <a:effectLst/>
                        </a:rPr>
                        <a:t>, </a:t>
                      </a:r>
                      <a:r>
                        <a:rPr lang="es-PE" sz="1000" u="none" strike="noStrike" dirty="0" err="1">
                          <a:effectLst/>
                        </a:rPr>
                        <a:t>Ongoy</a:t>
                      </a:r>
                      <a:r>
                        <a:rPr lang="es-PE" sz="1000" u="none" strike="noStrike" dirty="0">
                          <a:effectLst/>
                        </a:rPr>
                        <a:t>, </a:t>
                      </a:r>
                      <a:r>
                        <a:rPr lang="es-PE" sz="1000" u="none" strike="noStrike" dirty="0" err="1">
                          <a:effectLst/>
                        </a:rPr>
                        <a:t>Rochacc</a:t>
                      </a:r>
                      <a:r>
                        <a:rPr lang="es-PE" sz="1000" u="none" strike="noStrike" dirty="0">
                          <a:effectLst/>
                        </a:rPr>
                        <a:t>, Los </a:t>
                      </a:r>
                      <a:r>
                        <a:rPr lang="es-PE" sz="1000" u="none" strike="noStrike" dirty="0" err="1">
                          <a:effectLst/>
                        </a:rPr>
                        <a:t>CHankas</a:t>
                      </a:r>
                      <a:r>
                        <a:rPr lang="es-PE" sz="1000" u="none" strike="noStrike" dirty="0">
                          <a:effectLst/>
                        </a:rPr>
                        <a:t> </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l" fontAlgn="ctr"/>
                      <a:r>
                        <a:rPr lang="es-PE" sz="1000" u="none" strike="noStrike" dirty="0">
                          <a:effectLst/>
                        </a:rPr>
                        <a:t>* ITSE</a:t>
                      </a:r>
                      <a:br>
                        <a:rPr lang="es-PE" sz="1000" u="none" strike="noStrike" dirty="0">
                          <a:effectLst/>
                        </a:rPr>
                      </a:br>
                      <a:r>
                        <a:rPr lang="es-PE" sz="1000" u="none" strike="noStrike" dirty="0">
                          <a:effectLst/>
                        </a:rPr>
                        <a:t>* Estudio de </a:t>
                      </a:r>
                      <a:r>
                        <a:rPr lang="es-PE" sz="1000" u="none" strike="noStrike" dirty="0" err="1">
                          <a:effectLst/>
                        </a:rPr>
                        <a:t>Esclerometria</a:t>
                      </a:r>
                      <a:r>
                        <a:rPr lang="es-PE" sz="1000" u="none" strike="noStrike" dirty="0">
                          <a:effectLst/>
                        </a:rPr>
                        <a:t> y Escaneo</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extLst>
                  <a:ext uri="{0D108BD9-81ED-4DB2-BD59-A6C34878D82A}">
                    <a16:rowId xmlns:a16="http://schemas.microsoft.com/office/drawing/2014/main" val="10002"/>
                  </a:ext>
                </a:extLst>
              </a:tr>
              <a:tr h="468354">
                <a:tc>
                  <a:txBody>
                    <a:bodyPr/>
                    <a:lstStyle/>
                    <a:p>
                      <a:pPr algn="ctr" fontAlgn="ctr"/>
                      <a:r>
                        <a:rPr lang="es-PE" sz="1000" u="none" strike="noStrike">
                          <a:effectLst/>
                        </a:rPr>
                        <a:t>3</a:t>
                      </a:r>
                      <a:endParaRPr lang="es-PE" sz="1000" b="0" i="0" u="none" strike="noStrike">
                        <a:effectLst/>
                        <a:latin typeface="Arial" panose="020B0604020202020204" pitchFamily="34" charset="0"/>
                      </a:endParaRPr>
                    </a:p>
                  </a:txBody>
                  <a:tcPr marL="5595" marR="5595" marT="5595" marB="0" anchor="ctr"/>
                </a:tc>
                <a:tc>
                  <a:txBody>
                    <a:bodyPr/>
                    <a:lstStyle/>
                    <a:p>
                      <a:pPr algn="ctr" fontAlgn="ctr"/>
                      <a:r>
                        <a:rPr lang="es-PE" sz="1000" u="none" strike="noStrike">
                          <a:effectLst/>
                        </a:rPr>
                        <a:t>45085</a:t>
                      </a:r>
                      <a:endParaRPr lang="es-PE" sz="1000" b="0" i="0" u="none" strike="noStrike">
                        <a:effectLst/>
                        <a:latin typeface="Arial" panose="020B0604020202020204" pitchFamily="34" charset="0"/>
                      </a:endParaRPr>
                    </a:p>
                  </a:txBody>
                  <a:tcPr marL="5595" marR="5595" marT="5595" marB="0" anchor="ctr"/>
                </a:tc>
                <a:tc>
                  <a:txBody>
                    <a:bodyPr/>
                    <a:lstStyle/>
                    <a:p>
                      <a:pPr algn="l" fontAlgn="ctr"/>
                      <a:r>
                        <a:rPr lang="es-PE" sz="1000" u="none" strike="noStrike">
                          <a:effectLst/>
                        </a:rPr>
                        <a:t>MEJORAMIENTO DE LOS SERVICIOS DE SALUD DE LOS EE.SS. KILCATA, YUMIRE, SONCCOCCOCHA, MAMARA, TURPAY, CURASCO Y AYRIHUANCA DE LAS PROVINCIAS DE ANTABAMBA Y GRAU DEL DEPARTAMENTO DE APURIMAC</a:t>
                      </a:r>
                      <a:endParaRPr lang="es-PE" sz="1000" b="0" i="0" u="none" strike="noStrike">
                        <a:effectLst/>
                        <a:latin typeface="Arial" panose="020B0604020202020204" pitchFamily="34" charset="0"/>
                      </a:endParaRPr>
                    </a:p>
                  </a:txBody>
                  <a:tcPr marL="5595" marR="5595" marT="5595" marB="0" anchor="ctr"/>
                </a:tc>
                <a:tc>
                  <a:txBody>
                    <a:bodyPr/>
                    <a:lstStyle/>
                    <a:p>
                      <a:pPr algn="ctr" fontAlgn="ctr"/>
                      <a:r>
                        <a:rPr lang="es-PE" sz="1000" u="none" strike="noStrike" dirty="0">
                          <a:effectLst/>
                        </a:rPr>
                        <a:t>14,051,640.10</a:t>
                      </a:r>
                      <a:endParaRPr lang="es-PE" sz="1000" b="0" i="0" u="none" strike="noStrike" dirty="0">
                        <a:effectLst/>
                        <a:latin typeface="Arial" panose="020B0604020202020204" pitchFamily="34" charset="0"/>
                      </a:endParaRPr>
                    </a:p>
                  </a:txBody>
                  <a:tcPr marL="5595" marR="5595" marT="5595" marB="0" anchor="ctr"/>
                </a:tc>
                <a:tc>
                  <a:txBody>
                    <a:bodyPr/>
                    <a:lstStyle/>
                    <a:p>
                      <a:pPr algn="ctr" fontAlgn="ctr"/>
                      <a:r>
                        <a:rPr lang="es-PE" sz="1000" u="none" strike="noStrike" dirty="0">
                          <a:effectLst/>
                        </a:rPr>
                        <a:t>En Formulación</a:t>
                      </a:r>
                      <a:endParaRPr lang="es-PE" sz="1000" b="0" i="0" u="none" strike="noStrike" dirty="0">
                        <a:effectLst/>
                        <a:latin typeface="Arial" panose="020B0604020202020204" pitchFamily="34" charset="0"/>
                      </a:endParaRPr>
                    </a:p>
                  </a:txBody>
                  <a:tcPr marL="5595" marR="5595" marT="5595" marB="0" anchor="ctr"/>
                </a:tc>
                <a:tc>
                  <a:txBody>
                    <a:bodyPr/>
                    <a:lstStyle/>
                    <a:p>
                      <a:pPr marL="0" indent="0" algn="ctr" fontAlgn="ctr">
                        <a:buFont typeface="Wingdings" panose="05000000000000000000" pitchFamily="2" charset="2"/>
                        <a:buNone/>
                      </a:pPr>
                      <a:r>
                        <a:rPr lang="es-PE" sz="1000" u="none" strike="noStrike" dirty="0">
                          <a:effectLst/>
                        </a:rPr>
                        <a:t>5 meses</a:t>
                      </a:r>
                      <a:br>
                        <a:rPr lang="es-PE" sz="1000" u="none" strike="noStrike" dirty="0">
                          <a:effectLst/>
                        </a:rPr>
                      </a:br>
                      <a:r>
                        <a:rPr lang="es-PE" sz="1000" u="none" strike="noStrike" dirty="0">
                          <a:effectLst/>
                        </a:rPr>
                        <a:t>28/10/2019 - </a:t>
                      </a:r>
                      <a:br>
                        <a:rPr lang="es-PE" sz="1000" u="none" strike="noStrike" dirty="0">
                          <a:effectLst/>
                        </a:rPr>
                      </a:br>
                      <a:r>
                        <a:rPr lang="es-PE" sz="1000" u="none" strike="noStrike" dirty="0">
                          <a:effectLst/>
                        </a:rPr>
                        <a:t>28/02/2020</a:t>
                      </a:r>
                    </a:p>
                    <a:p>
                      <a:pPr marL="0" indent="0" algn="ctr" fontAlgn="ctr">
                        <a:buFont typeface="Wingdings" panose="05000000000000000000" pitchFamily="2" charset="2"/>
                        <a:buNone/>
                      </a:pPr>
                      <a:r>
                        <a:rPr lang="es-PE" sz="1000" u="none" strike="noStrike" dirty="0">
                          <a:effectLst/>
                        </a:rPr>
                        <a:t>Reprogramado</a:t>
                      </a:r>
                      <a:endParaRPr lang="es-PE" sz="1000" b="0" i="0" u="none" strike="noStrike" dirty="0">
                        <a:effectLst/>
                        <a:latin typeface="Arial" panose="020B0604020202020204" pitchFamily="34" charset="0"/>
                      </a:endParaRPr>
                    </a:p>
                  </a:txBody>
                  <a:tcPr marL="5595" marR="5595" marT="5595" marB="0" anchor="ctr"/>
                </a:tc>
                <a:tc>
                  <a:txBody>
                    <a:bodyPr/>
                    <a:lstStyle/>
                    <a:p>
                      <a:pPr marL="171450" indent="-171450" algn="l" fontAlgn="ctr">
                        <a:buFont typeface="Wingdings" panose="05000000000000000000" pitchFamily="2" charset="2"/>
                        <a:buChar char="§"/>
                      </a:pPr>
                      <a:r>
                        <a:rPr lang="es-PE" sz="1000" u="none" strike="noStrike" dirty="0">
                          <a:effectLst/>
                        </a:rPr>
                        <a:t>60% de avance</a:t>
                      </a:r>
                    </a:p>
                    <a:p>
                      <a:pPr marL="171450" indent="-171450" algn="l" fontAlgn="ctr">
                        <a:buFont typeface="Wingdings" panose="05000000000000000000" pitchFamily="2" charset="2"/>
                        <a:buChar char="§"/>
                      </a:pPr>
                      <a:r>
                        <a:rPr lang="es-PE" sz="1000" u="none" strike="noStrike" dirty="0">
                          <a:effectLst/>
                        </a:rPr>
                        <a:t>07 EESS</a:t>
                      </a:r>
                    </a:p>
                    <a:p>
                      <a:pPr marL="171450" indent="-171450" algn="l" fontAlgn="ctr">
                        <a:buFont typeface="Wingdings" panose="05000000000000000000" pitchFamily="2" charset="2"/>
                        <a:buChar char="§"/>
                      </a:pPr>
                      <a:r>
                        <a:rPr lang="es-PE" sz="1000" u="none" strike="noStrike" dirty="0">
                          <a:effectLst/>
                        </a:rPr>
                        <a:t>5042 beneficiarios</a:t>
                      </a:r>
                      <a:endParaRPr lang="es-PE" sz="1000" b="0" i="0" u="none" strike="noStrike" dirty="0">
                        <a:effectLst/>
                        <a:latin typeface="Arial" panose="020B0604020202020204" pitchFamily="34" charset="0"/>
                      </a:endParaRPr>
                    </a:p>
                  </a:txBody>
                  <a:tcPr marL="5595" marR="5595" marT="5595" marB="0" anchor="ctr"/>
                </a:tc>
                <a:tc>
                  <a:txBody>
                    <a:bodyPr/>
                    <a:lstStyle/>
                    <a:p>
                      <a:pPr algn="l" fontAlgn="ctr"/>
                      <a:r>
                        <a:rPr lang="es-PE" sz="1000" u="none" strike="noStrike" dirty="0">
                          <a:effectLst/>
                        </a:rPr>
                        <a:t>* El retraso se debe a que se ha incluido 02 PS (</a:t>
                      </a:r>
                      <a:r>
                        <a:rPr lang="es-PE" sz="1000" u="none" strike="noStrike" dirty="0" err="1">
                          <a:effectLst/>
                        </a:rPr>
                        <a:t>Curasco</a:t>
                      </a:r>
                      <a:r>
                        <a:rPr lang="es-PE" sz="1000" u="none" strike="noStrike" dirty="0">
                          <a:effectLst/>
                        </a:rPr>
                        <a:t> y </a:t>
                      </a:r>
                      <a:r>
                        <a:rPr lang="es-PE" sz="1000" u="none" strike="noStrike" dirty="0" err="1">
                          <a:effectLst/>
                        </a:rPr>
                        <a:t>Ayrihuanca</a:t>
                      </a:r>
                      <a:r>
                        <a:rPr lang="es-PE" sz="1000" u="none" strike="noStrike" dirty="0">
                          <a:effectLst/>
                        </a:rPr>
                        <a:t>)</a:t>
                      </a:r>
                      <a:br>
                        <a:rPr lang="es-PE" sz="1000" u="none" strike="noStrike" dirty="0">
                          <a:effectLst/>
                        </a:rPr>
                      </a:br>
                      <a:r>
                        <a:rPr lang="es-PE" sz="1000" u="none" strike="noStrike" dirty="0">
                          <a:effectLst/>
                        </a:rPr>
                        <a:t>* Estudio de </a:t>
                      </a:r>
                      <a:r>
                        <a:rPr lang="es-PE" sz="1000" u="none" strike="noStrike" dirty="0" err="1">
                          <a:effectLst/>
                        </a:rPr>
                        <a:t>Esclerometria</a:t>
                      </a:r>
                      <a:r>
                        <a:rPr lang="es-PE" sz="1000" u="none" strike="noStrike" dirty="0">
                          <a:effectLst/>
                        </a:rPr>
                        <a:t> y Escaneo</a:t>
                      </a:r>
                      <a:endParaRPr lang="es-PE" sz="1000" b="0" i="0" u="none" strike="noStrike" dirty="0">
                        <a:effectLst/>
                        <a:latin typeface="Arial" panose="020B0604020202020204" pitchFamily="34" charset="0"/>
                      </a:endParaRPr>
                    </a:p>
                  </a:txBody>
                  <a:tcPr marL="5595" marR="5595" marT="5595" marB="0" anchor="ctr"/>
                </a:tc>
                <a:extLst>
                  <a:ext uri="{0D108BD9-81ED-4DB2-BD59-A6C34878D82A}">
                    <a16:rowId xmlns:a16="http://schemas.microsoft.com/office/drawing/2014/main" val="10003"/>
                  </a:ext>
                </a:extLst>
              </a:tr>
              <a:tr h="475566">
                <a:tc>
                  <a:txBody>
                    <a:bodyPr/>
                    <a:lstStyle/>
                    <a:p>
                      <a:pPr algn="ctr" fontAlgn="ctr"/>
                      <a:r>
                        <a:rPr lang="es-PE" sz="1000" u="none" strike="noStrike">
                          <a:effectLst/>
                        </a:rPr>
                        <a:t>4</a:t>
                      </a:r>
                      <a:endParaRPr lang="es-PE" sz="1000" b="0" i="0" u="none" strike="noStrike">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dirty="0">
                          <a:effectLst/>
                        </a:rPr>
                        <a:t>45083</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l" fontAlgn="ctr"/>
                      <a:r>
                        <a:rPr lang="es-PE" sz="1000" u="none" strike="noStrike" dirty="0">
                          <a:effectLst/>
                        </a:rPr>
                        <a:t>MEJORAMIENTO DE LOS SERVICIOS DE SALUD DEL CENTRO DE SALUD TALAVERA DEL DISTRITO DE TALAVERA - PROVINCIA DE ANDAHUAYLAS - DEPARTAMENTO DE APURIMAC</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a:effectLst/>
                        </a:rPr>
                        <a:t>32,545,000.00</a:t>
                      </a:r>
                      <a:endParaRPr lang="es-PE" sz="1000" b="0" i="0" u="none" strike="noStrike">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dirty="0">
                          <a:effectLst/>
                        </a:rPr>
                        <a:t>Idea</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dirty="0">
                          <a:effectLst/>
                        </a:rPr>
                        <a:t>5 meses</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marL="171450" indent="-171450" algn="l" fontAlgn="ctr">
                        <a:buFont typeface="Wingdings" panose="05000000000000000000" pitchFamily="2" charset="2"/>
                        <a:buChar char="§"/>
                      </a:pPr>
                      <a:r>
                        <a:rPr lang="es-PE" sz="1000" u="none" strike="noStrike" dirty="0">
                          <a:effectLst/>
                        </a:rPr>
                        <a:t>10 EESS</a:t>
                      </a:r>
                    </a:p>
                    <a:p>
                      <a:pPr marL="171450" indent="-171450" algn="l" fontAlgn="ctr">
                        <a:buFont typeface="Wingdings" panose="05000000000000000000" pitchFamily="2" charset="2"/>
                        <a:buChar char="§"/>
                      </a:pPr>
                      <a:r>
                        <a:rPr lang="es-PE" sz="1000" u="none" strike="noStrike" dirty="0">
                          <a:effectLst/>
                        </a:rPr>
                        <a:t>19,844 beneficiarios</a:t>
                      </a:r>
                    </a:p>
                    <a:p>
                      <a:pPr marL="171450" indent="-171450" algn="l" fontAlgn="ctr">
                        <a:buFont typeface="Wingdings" panose="05000000000000000000" pitchFamily="2" charset="2"/>
                        <a:buChar char="§"/>
                      </a:pPr>
                      <a:r>
                        <a:rPr lang="es-PE" sz="1000" u="none" strike="noStrike" dirty="0">
                          <a:effectLst/>
                        </a:rPr>
                        <a:t>Distritos</a:t>
                      </a:r>
                      <a:r>
                        <a:rPr lang="es-PE" sz="1000" u="none" strike="noStrike" baseline="0" dirty="0">
                          <a:effectLst/>
                        </a:rPr>
                        <a:t> de Talavera, Andahuaylas y </a:t>
                      </a:r>
                      <a:r>
                        <a:rPr lang="es-PE" sz="1000" u="none" strike="noStrike" baseline="0" dirty="0" err="1">
                          <a:effectLst/>
                        </a:rPr>
                        <a:t>Ocobamba</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l" fontAlgn="ctr"/>
                      <a:r>
                        <a:rPr lang="es-PE" sz="1000" u="none" strike="noStrike" dirty="0">
                          <a:effectLst/>
                        </a:rPr>
                        <a:t>* Terreno saneado</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extLst>
                  <a:ext uri="{0D108BD9-81ED-4DB2-BD59-A6C34878D82A}">
                    <a16:rowId xmlns:a16="http://schemas.microsoft.com/office/drawing/2014/main" val="10004"/>
                  </a:ext>
                </a:extLst>
              </a:tr>
              <a:tr h="570679">
                <a:tc>
                  <a:txBody>
                    <a:bodyPr/>
                    <a:lstStyle/>
                    <a:p>
                      <a:pPr algn="ctr" fontAlgn="ctr"/>
                      <a:r>
                        <a:rPr lang="es-PE" sz="1000" u="none" strike="noStrike">
                          <a:effectLst/>
                        </a:rPr>
                        <a:t>5</a:t>
                      </a:r>
                      <a:endParaRPr lang="es-PE" sz="1000" b="0" i="0" u="none" strike="noStrike">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a:effectLst/>
                        </a:rPr>
                        <a:t>45084</a:t>
                      </a:r>
                      <a:endParaRPr lang="es-PE" sz="1000" b="0" i="0" u="none" strike="noStrike">
                        <a:effectLst/>
                        <a:latin typeface="Arial" panose="020B0604020202020204" pitchFamily="34" charset="0"/>
                      </a:endParaRPr>
                    </a:p>
                  </a:txBody>
                  <a:tcPr marL="5595" marR="5595" marT="5595" marB="0" anchor="ctr">
                    <a:solidFill>
                      <a:schemeClr val="bg2">
                        <a:lumMod val="90000"/>
                      </a:schemeClr>
                    </a:solidFill>
                  </a:tcPr>
                </a:tc>
                <a:tc>
                  <a:txBody>
                    <a:bodyPr/>
                    <a:lstStyle/>
                    <a:p>
                      <a:pPr algn="l" fontAlgn="ctr"/>
                      <a:r>
                        <a:rPr lang="es-PE" sz="1000" u="none" strike="noStrike" dirty="0">
                          <a:effectLst/>
                        </a:rPr>
                        <a:t>MEJORAMIENTO DE LOS SERVICIOS DE SALUD DEL CENTRO DE SALUD MOLLEBAMBA DEL DISTRITO DE JUAN ESPINOZA MEDRANO - PROVINCIA DE </a:t>
                      </a:r>
                      <a:r>
                        <a:rPr lang="es-PE" sz="1000" u="none" strike="noStrike" dirty="0" err="1">
                          <a:effectLst/>
                        </a:rPr>
                        <a:t>ANTABAMBA</a:t>
                      </a:r>
                      <a:r>
                        <a:rPr lang="es-PE" sz="1000" u="none" strike="noStrike" dirty="0">
                          <a:effectLst/>
                        </a:rPr>
                        <a:t> - DEPARTAMENTO DE </a:t>
                      </a:r>
                      <a:r>
                        <a:rPr lang="es-PE" sz="1000" u="none" strike="noStrike" dirty="0" err="1">
                          <a:effectLst/>
                        </a:rPr>
                        <a:t>APURIMAC</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a:effectLst/>
                        </a:rPr>
                        <a:t>26,545,000.00</a:t>
                      </a:r>
                      <a:endParaRPr lang="es-PE" sz="1000" b="0" i="0" u="none" strike="noStrike">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a:effectLst/>
                        </a:rPr>
                        <a:t>Idea</a:t>
                      </a:r>
                      <a:endParaRPr lang="es-PE" sz="1000" b="0" i="0" u="none" strike="noStrike">
                        <a:effectLst/>
                        <a:latin typeface="Arial" panose="020B0604020202020204" pitchFamily="34" charset="0"/>
                      </a:endParaRPr>
                    </a:p>
                  </a:txBody>
                  <a:tcPr marL="5595" marR="5595" marT="5595" marB="0" anchor="ctr">
                    <a:solidFill>
                      <a:schemeClr val="bg2">
                        <a:lumMod val="90000"/>
                      </a:schemeClr>
                    </a:solidFill>
                  </a:tcPr>
                </a:tc>
                <a:tc>
                  <a:txBody>
                    <a:bodyPr/>
                    <a:lstStyle/>
                    <a:p>
                      <a:pPr algn="ctr" fontAlgn="ctr"/>
                      <a:r>
                        <a:rPr lang="es-PE" sz="1000" u="none" strike="noStrike" dirty="0">
                          <a:effectLst/>
                        </a:rPr>
                        <a:t>4 meses</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marL="171450" indent="-171450" algn="l" fontAlgn="ctr">
                        <a:buFont typeface="Wingdings" panose="05000000000000000000" pitchFamily="2" charset="2"/>
                        <a:buChar char="§"/>
                      </a:pPr>
                      <a:r>
                        <a:rPr lang="es-PE" sz="1000" u="none" strike="noStrike" dirty="0">
                          <a:effectLst/>
                        </a:rPr>
                        <a:t>05 EESS</a:t>
                      </a:r>
                    </a:p>
                    <a:p>
                      <a:pPr marL="171450" indent="-171450" algn="l" fontAlgn="ctr">
                        <a:buFont typeface="Wingdings" panose="05000000000000000000" pitchFamily="2" charset="2"/>
                        <a:buChar char="§"/>
                      </a:pPr>
                      <a:r>
                        <a:rPr lang="es-PE" sz="1000" u="none" strike="noStrike" dirty="0">
                          <a:effectLst/>
                        </a:rPr>
                        <a:t>1968 beneficiarios</a:t>
                      </a:r>
                    </a:p>
                    <a:p>
                      <a:pPr marL="171450" indent="-171450" algn="l" fontAlgn="ctr">
                        <a:buFont typeface="Wingdings" panose="05000000000000000000" pitchFamily="2" charset="2"/>
                        <a:buChar char="§"/>
                      </a:pPr>
                      <a:r>
                        <a:rPr lang="es-PE" sz="1000" u="none" strike="noStrike" dirty="0">
                          <a:effectLst/>
                        </a:rPr>
                        <a:t>Distrito Juan Espinoza Medrano</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tc>
                  <a:txBody>
                    <a:bodyPr/>
                    <a:lstStyle/>
                    <a:p>
                      <a:pPr algn="l" fontAlgn="ctr"/>
                      <a:r>
                        <a:rPr lang="es-PE" sz="1000" u="none" strike="noStrike" dirty="0">
                          <a:effectLst/>
                        </a:rPr>
                        <a:t>* Terreno saneado</a:t>
                      </a:r>
                      <a:endParaRPr lang="es-PE" sz="1000" b="0" i="0" u="none" strike="noStrike" dirty="0">
                        <a:effectLst/>
                        <a:latin typeface="Arial" panose="020B0604020202020204" pitchFamily="34" charset="0"/>
                      </a:endParaRPr>
                    </a:p>
                  </a:txBody>
                  <a:tcPr marL="5595" marR="5595" marT="5595" marB="0" anchor="ctr">
                    <a:solidFill>
                      <a:schemeClr val="bg2">
                        <a:lumMod val="90000"/>
                      </a:schemeClr>
                    </a:solidFill>
                  </a:tcPr>
                </a:tc>
                <a:extLst>
                  <a:ext uri="{0D108BD9-81ED-4DB2-BD59-A6C34878D82A}">
                    <a16:rowId xmlns:a16="http://schemas.microsoft.com/office/drawing/2014/main" val="10005"/>
                  </a:ext>
                </a:extLst>
              </a:tr>
              <a:tr h="475566">
                <a:tc>
                  <a:txBody>
                    <a:bodyPr/>
                    <a:lstStyle/>
                    <a:p>
                      <a:pPr algn="ctr" fontAlgn="ctr"/>
                      <a:r>
                        <a:rPr lang="es-PE" sz="1000" u="none" strike="noStrike">
                          <a:effectLst/>
                        </a:rPr>
                        <a:t>6</a:t>
                      </a:r>
                      <a:endParaRPr lang="es-PE" sz="1000" b="0" i="0" u="none" strike="noStrike">
                        <a:effectLst/>
                        <a:latin typeface="Arial" panose="020B0604020202020204" pitchFamily="34" charset="0"/>
                      </a:endParaRPr>
                    </a:p>
                  </a:txBody>
                  <a:tcPr marL="5595" marR="5595" marT="5595" marB="0" anchor="ctr"/>
                </a:tc>
                <a:tc>
                  <a:txBody>
                    <a:bodyPr/>
                    <a:lstStyle/>
                    <a:p>
                      <a:pPr algn="ctr" fontAlgn="ctr"/>
                      <a:r>
                        <a:rPr lang="es-PE" sz="1000" u="none" strike="noStrike">
                          <a:effectLst/>
                        </a:rPr>
                        <a:t>45087</a:t>
                      </a:r>
                      <a:endParaRPr lang="es-PE" sz="1000" b="0" i="0" u="none" strike="noStrike">
                        <a:effectLst/>
                        <a:latin typeface="Arial" panose="020B0604020202020204" pitchFamily="34" charset="0"/>
                      </a:endParaRPr>
                    </a:p>
                  </a:txBody>
                  <a:tcPr marL="5595" marR="5595" marT="5595" marB="0" anchor="ctr"/>
                </a:tc>
                <a:tc>
                  <a:txBody>
                    <a:bodyPr/>
                    <a:lstStyle/>
                    <a:p>
                      <a:pPr algn="l" fontAlgn="ctr"/>
                      <a:r>
                        <a:rPr lang="es-PE" sz="1000" u="none" strike="noStrike" dirty="0">
                          <a:effectLst/>
                        </a:rPr>
                        <a:t>MEJORAMIENTO DE LOS SERVICIOS DE SALUD DE LOS </a:t>
                      </a:r>
                      <a:r>
                        <a:rPr lang="es-PE" sz="1000" u="none" strike="noStrike" dirty="0" err="1">
                          <a:effectLst/>
                        </a:rPr>
                        <a:t>EE.SS</a:t>
                      </a:r>
                      <a:r>
                        <a:rPr lang="es-PE" sz="1000" u="none" strike="noStrike" dirty="0">
                          <a:effectLst/>
                        </a:rPr>
                        <a:t>. VILLA GLORIA, MARCAHUASI Y </a:t>
                      </a:r>
                      <a:r>
                        <a:rPr lang="es-PE" sz="1000" u="none" strike="noStrike" dirty="0" err="1">
                          <a:effectLst/>
                        </a:rPr>
                        <a:t>ATUMPATA</a:t>
                      </a:r>
                      <a:r>
                        <a:rPr lang="es-PE" sz="1000" u="none" strike="noStrike" dirty="0">
                          <a:effectLst/>
                        </a:rPr>
                        <a:t> DEL DISTRITO DE ABANCAY - PROVINCIA DE ABANCAY - DEPARTAMENTO DE </a:t>
                      </a:r>
                      <a:r>
                        <a:rPr lang="es-PE" sz="1000" u="none" strike="noStrike" dirty="0" err="1">
                          <a:effectLst/>
                        </a:rPr>
                        <a:t>APURIMAC</a:t>
                      </a:r>
                      <a:endParaRPr lang="es-PE" sz="1000" b="0" i="0" u="none" strike="noStrike" dirty="0">
                        <a:effectLst/>
                        <a:latin typeface="Arial" panose="020B0604020202020204" pitchFamily="34" charset="0"/>
                      </a:endParaRPr>
                    </a:p>
                  </a:txBody>
                  <a:tcPr marL="5595" marR="5595" marT="5595" marB="0" anchor="ctr"/>
                </a:tc>
                <a:tc>
                  <a:txBody>
                    <a:bodyPr/>
                    <a:lstStyle/>
                    <a:p>
                      <a:pPr algn="ctr" fontAlgn="ctr"/>
                      <a:r>
                        <a:rPr lang="es-PE" sz="1000" u="none" strike="noStrike" dirty="0">
                          <a:effectLst/>
                        </a:rPr>
                        <a:t>18,075,334.72</a:t>
                      </a:r>
                      <a:endParaRPr lang="es-PE" sz="1000" b="0" i="0" u="none" strike="noStrike" dirty="0">
                        <a:effectLst/>
                        <a:latin typeface="Arial" panose="020B0604020202020204" pitchFamily="34" charset="0"/>
                      </a:endParaRPr>
                    </a:p>
                  </a:txBody>
                  <a:tcPr marL="5595" marR="5595" marT="5595" marB="0" anchor="ctr"/>
                </a:tc>
                <a:tc>
                  <a:txBody>
                    <a:bodyPr/>
                    <a:lstStyle/>
                    <a:p>
                      <a:pPr algn="ctr" fontAlgn="ctr"/>
                      <a:r>
                        <a:rPr lang="es-PE" sz="1000" u="none" strike="noStrike" dirty="0">
                          <a:effectLst/>
                        </a:rPr>
                        <a:t>Idea</a:t>
                      </a:r>
                      <a:endParaRPr lang="es-PE" sz="1000" b="0" i="0" u="none" strike="noStrike" dirty="0">
                        <a:effectLst/>
                        <a:latin typeface="Arial" panose="020B0604020202020204" pitchFamily="34" charset="0"/>
                      </a:endParaRPr>
                    </a:p>
                  </a:txBody>
                  <a:tcPr marL="5595" marR="5595" marT="5595" marB="0" anchor="ctr"/>
                </a:tc>
                <a:tc>
                  <a:txBody>
                    <a:bodyPr/>
                    <a:lstStyle/>
                    <a:p>
                      <a:pPr algn="ctr" fontAlgn="ctr"/>
                      <a:r>
                        <a:rPr lang="es-PE" sz="1000" u="none" strike="noStrike" dirty="0">
                          <a:effectLst/>
                        </a:rPr>
                        <a:t>4 meses</a:t>
                      </a:r>
                      <a:endParaRPr lang="es-PE" sz="1000" b="0" i="0" u="none" strike="noStrike" dirty="0">
                        <a:effectLst/>
                        <a:latin typeface="Arial" panose="020B0604020202020204" pitchFamily="34" charset="0"/>
                      </a:endParaRPr>
                    </a:p>
                  </a:txBody>
                  <a:tcPr marL="5595" marR="5595" marT="5595" marB="0" anchor="ctr"/>
                </a:tc>
                <a:tc>
                  <a:txBody>
                    <a:bodyPr/>
                    <a:lstStyle/>
                    <a:p>
                      <a:pPr marL="171450" indent="-171450" algn="l" fontAlgn="ctr">
                        <a:buFont typeface="Wingdings" panose="05000000000000000000" pitchFamily="2" charset="2"/>
                        <a:buChar char="§"/>
                      </a:pPr>
                      <a:r>
                        <a:rPr lang="es-PE" sz="1000" u="none" strike="noStrike" dirty="0">
                          <a:effectLst/>
                        </a:rPr>
                        <a:t>03 EESS</a:t>
                      </a:r>
                    </a:p>
                    <a:p>
                      <a:pPr marL="171450" indent="-171450" algn="l" fontAlgn="ctr">
                        <a:buFont typeface="Wingdings" panose="05000000000000000000" pitchFamily="2" charset="2"/>
                        <a:buChar char="§"/>
                      </a:pPr>
                      <a:r>
                        <a:rPr lang="es-PE" sz="1000" u="none" strike="noStrike" dirty="0">
                          <a:effectLst/>
                        </a:rPr>
                        <a:t>1910 beneficiarios</a:t>
                      </a:r>
                    </a:p>
                    <a:p>
                      <a:pPr marL="171450" indent="-171450" algn="l" fontAlgn="ctr">
                        <a:buFont typeface="Wingdings" panose="05000000000000000000" pitchFamily="2" charset="2"/>
                        <a:buChar char="§"/>
                      </a:pPr>
                      <a:r>
                        <a:rPr lang="es-PE" sz="1000" u="none" strike="noStrike" dirty="0">
                          <a:effectLst/>
                        </a:rPr>
                        <a:t>Distrito de Abancay</a:t>
                      </a:r>
                      <a:endParaRPr lang="es-PE" sz="1000" b="0" i="0" u="none" strike="noStrike" dirty="0">
                        <a:effectLst/>
                        <a:latin typeface="Arial" panose="020B0604020202020204" pitchFamily="34" charset="0"/>
                      </a:endParaRPr>
                    </a:p>
                  </a:txBody>
                  <a:tcPr marL="5595" marR="5595" marT="5595" marB="0" anchor="ctr"/>
                </a:tc>
                <a:tc>
                  <a:txBody>
                    <a:bodyPr/>
                    <a:lstStyle/>
                    <a:p>
                      <a:pPr algn="l" fontAlgn="ctr"/>
                      <a:r>
                        <a:rPr lang="es-PE" sz="1000" u="none" strike="noStrike" dirty="0">
                          <a:effectLst/>
                        </a:rPr>
                        <a:t>* No cuentan con terreno</a:t>
                      </a:r>
                      <a:endParaRPr lang="es-PE" sz="1000" b="0" i="0" u="none" strike="noStrike" dirty="0">
                        <a:effectLst/>
                        <a:latin typeface="Arial" panose="020B0604020202020204" pitchFamily="34" charset="0"/>
                      </a:endParaRPr>
                    </a:p>
                  </a:txBody>
                  <a:tcPr marL="5595" marR="5595" marT="5595" marB="0" anchor="ctr"/>
                </a:tc>
                <a:extLst>
                  <a:ext uri="{0D108BD9-81ED-4DB2-BD59-A6C34878D82A}">
                    <a16:rowId xmlns:a16="http://schemas.microsoft.com/office/drawing/2014/main" val="10006"/>
                  </a:ext>
                </a:extLst>
              </a:tr>
            </a:tbl>
          </a:graphicData>
        </a:graphic>
      </p:graphicFrame>
      <p:pic>
        <p:nvPicPr>
          <p:cNvPr id="7" name="Picture 2" descr="Iconos de computadora inicio botón firmar, inicio, firmar, en ...">
            <a:hlinkClick r:id="rId3" action="ppaction://hlinksldjump"/>
            <a:extLst>
              <a:ext uri="{FF2B5EF4-FFF2-40B4-BE49-F238E27FC236}">
                <a16:creationId xmlns:a16="http://schemas.microsoft.com/office/drawing/2014/main" id="{CCF93F7B-F0C6-429F-BECF-00E43C2A38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527" y="534995"/>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19454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EAAFEB-9D76-4F15-AFEC-CA91375CEF20}"/>
              </a:ext>
            </a:extLst>
          </p:cNvPr>
          <p:cNvSpPr>
            <a:spLocks noGrp="1"/>
          </p:cNvSpPr>
          <p:nvPr>
            <p:ph type="title"/>
          </p:nvPr>
        </p:nvSpPr>
        <p:spPr>
          <a:xfrm>
            <a:off x="381785" y="1922747"/>
            <a:ext cx="3304095" cy="1329180"/>
          </a:xfrm>
        </p:spPr>
        <p:txBody>
          <a:bodyPr>
            <a:normAutofit/>
          </a:bodyPr>
          <a:lstStyle/>
          <a:p>
            <a:r>
              <a:rPr lang="es-ES" sz="4400" b="1" dirty="0">
                <a:solidFill>
                  <a:srgbClr val="FFC000"/>
                </a:solidFill>
                <a:latin typeface="+mn-lt"/>
              </a:rPr>
              <a:t>Función Educación</a:t>
            </a:r>
            <a:endParaRPr lang="es-PE" sz="4400" b="1" dirty="0">
              <a:solidFill>
                <a:srgbClr val="FFC000"/>
              </a:solidFill>
              <a:latin typeface="+mn-lt"/>
            </a:endParaRPr>
          </a:p>
        </p:txBody>
      </p:sp>
      <p:pic>
        <p:nvPicPr>
          <p:cNvPr id="8" name="Marcador de contenido 7">
            <a:extLst>
              <a:ext uri="{FF2B5EF4-FFF2-40B4-BE49-F238E27FC236}">
                <a16:creationId xmlns:a16="http://schemas.microsoft.com/office/drawing/2014/main" id="{620D1384-00E9-4B2C-8AD7-560CB9108F27}"/>
              </a:ext>
            </a:extLst>
          </p:cNvPr>
          <p:cNvPicPr>
            <a:picLocks noGrp="1" noChangeAspect="1"/>
          </p:cNvPicPr>
          <p:nvPr>
            <p:ph idx="1"/>
          </p:nvPr>
        </p:nvPicPr>
        <p:blipFill rotWithShape="1">
          <a:blip r:embed="rId2"/>
          <a:stretch/>
        </p:blipFill>
        <p:spPr>
          <a:xfrm>
            <a:off x="4800600" y="1197799"/>
            <a:ext cx="6492875" cy="4325877"/>
          </a:xfrm>
          <a:prstGeom prst="rect">
            <a:avLst/>
          </a:prstGeom>
        </p:spPr>
      </p:pic>
      <p:sp>
        <p:nvSpPr>
          <p:cNvPr id="4" name="Marcador de texto 3">
            <a:extLst>
              <a:ext uri="{FF2B5EF4-FFF2-40B4-BE49-F238E27FC236}">
                <a16:creationId xmlns:a16="http://schemas.microsoft.com/office/drawing/2014/main" id="{0C06625E-0242-41F3-A700-1D18B49A89F1}"/>
              </a:ext>
            </a:extLst>
          </p:cNvPr>
          <p:cNvSpPr>
            <a:spLocks noGrp="1"/>
          </p:cNvSpPr>
          <p:nvPr>
            <p:ph type="body" sz="half" idx="2"/>
          </p:nvPr>
        </p:nvSpPr>
        <p:spPr>
          <a:xfrm>
            <a:off x="278089" y="3429000"/>
            <a:ext cx="3642981" cy="1828801"/>
          </a:xfrm>
        </p:spPr>
        <p:txBody>
          <a:bodyPr>
            <a:normAutofit/>
          </a:bodyPr>
          <a:lstStyle/>
          <a:p>
            <a:pPr marL="285750" indent="-285750">
              <a:buFont typeface="Arial" panose="020B0604020202020204" pitchFamily="34" charset="0"/>
              <a:buChar char="•"/>
            </a:pPr>
            <a:r>
              <a:rPr lang="es-ES" sz="1800" dirty="0"/>
              <a:t>06 </a:t>
            </a:r>
            <a:r>
              <a:rPr lang="es-PE" sz="1800" dirty="0"/>
              <a:t>Proyectos Viables 2019.</a:t>
            </a:r>
          </a:p>
          <a:p>
            <a:pPr marL="285750" indent="-285750">
              <a:buFont typeface="Arial" panose="020B0604020202020204" pitchFamily="34" charset="0"/>
              <a:buChar char="•"/>
            </a:pPr>
            <a:r>
              <a:rPr lang="es-PE" sz="1800" dirty="0"/>
              <a:t>05 Proyectos en Formulación 2020.</a:t>
            </a:r>
          </a:p>
        </p:txBody>
      </p:sp>
      <p:pic>
        <p:nvPicPr>
          <p:cNvPr id="9" name="Picture 2" descr="Iconos de computadora inicio botón firmar, inicio, firmar, en ...">
            <a:hlinkClick r:id="rId3" action="ppaction://hlinksldjump"/>
            <a:extLst>
              <a:ext uri="{FF2B5EF4-FFF2-40B4-BE49-F238E27FC236}">
                <a16:creationId xmlns:a16="http://schemas.microsoft.com/office/drawing/2014/main" id="{F5790C7A-4467-4AED-A092-EC580122B8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42588" y="199715"/>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374275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3">
            <a:extLst>
              <a:ext uri="{FF2B5EF4-FFF2-40B4-BE49-F238E27FC236}">
                <a16:creationId xmlns:a16="http://schemas.microsoft.com/office/drawing/2014/main" id="{DC31C518-627B-49DA-978B-33ADE33B497B}"/>
              </a:ext>
            </a:extLst>
          </p:cNvPr>
          <p:cNvSpPr txBox="1">
            <a:spLocks/>
          </p:cNvSpPr>
          <p:nvPr/>
        </p:nvSpPr>
        <p:spPr>
          <a:xfrm>
            <a:off x="516943" y="148380"/>
            <a:ext cx="10562741"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2800" b="1" dirty="0">
                <a:ln w="0"/>
                <a:solidFill>
                  <a:schemeClr val="accent6">
                    <a:lumMod val="75000"/>
                  </a:schemeClr>
                </a:solidFill>
                <a:latin typeface="+mn-lt"/>
              </a:rPr>
              <a:t>Proyectos de Inversión en Proceso de Formulación – </a:t>
            </a:r>
            <a:r>
              <a:rPr lang="es-MX" sz="2800" b="1" dirty="0">
                <a:ln w="0"/>
                <a:solidFill>
                  <a:schemeClr val="accent6">
                    <a:lumMod val="75000"/>
                  </a:schemeClr>
                </a:solidFill>
                <a:latin typeface="+mn-lt"/>
                <a:ea typeface="+mj-ea"/>
                <a:cs typeface="+mj-cs"/>
              </a:rPr>
              <a:t>2020</a:t>
            </a:r>
          </a:p>
        </p:txBody>
      </p:sp>
      <p:graphicFrame>
        <p:nvGraphicFramePr>
          <p:cNvPr id="5" name="Tabla 4">
            <a:extLst>
              <a:ext uri="{FF2B5EF4-FFF2-40B4-BE49-F238E27FC236}">
                <a16:creationId xmlns:a16="http://schemas.microsoft.com/office/drawing/2014/main" id="{917DFF7C-446E-4D80-8173-5F14D4D154CB}"/>
              </a:ext>
            </a:extLst>
          </p:cNvPr>
          <p:cNvGraphicFramePr>
            <a:graphicFrameLocks noGrp="1"/>
          </p:cNvGraphicFramePr>
          <p:nvPr>
            <p:extLst>
              <p:ext uri="{D42A27DB-BD31-4B8C-83A1-F6EECF244321}">
                <p14:modId xmlns:p14="http://schemas.microsoft.com/office/powerpoint/2010/main" val="1936904117"/>
              </p:ext>
            </p:extLst>
          </p:nvPr>
        </p:nvGraphicFramePr>
        <p:xfrm>
          <a:off x="496018" y="1942276"/>
          <a:ext cx="11089527" cy="4115365"/>
        </p:xfrm>
        <a:graphic>
          <a:graphicData uri="http://schemas.openxmlformats.org/drawingml/2006/table">
            <a:tbl>
              <a:tblPr>
                <a:tableStyleId>{BDBED569-4797-4DF1-A0F4-6AAB3CD982D8}</a:tableStyleId>
              </a:tblPr>
              <a:tblGrid>
                <a:gridCol w="505744">
                  <a:extLst>
                    <a:ext uri="{9D8B030D-6E8A-4147-A177-3AD203B41FA5}">
                      <a16:colId xmlns:a16="http://schemas.microsoft.com/office/drawing/2014/main" val="3935348018"/>
                    </a:ext>
                  </a:extLst>
                </a:gridCol>
                <a:gridCol w="900410">
                  <a:extLst>
                    <a:ext uri="{9D8B030D-6E8A-4147-A177-3AD203B41FA5}">
                      <a16:colId xmlns:a16="http://schemas.microsoft.com/office/drawing/2014/main" val="594195062"/>
                    </a:ext>
                  </a:extLst>
                </a:gridCol>
                <a:gridCol w="4347803">
                  <a:extLst>
                    <a:ext uri="{9D8B030D-6E8A-4147-A177-3AD203B41FA5}">
                      <a16:colId xmlns:a16="http://schemas.microsoft.com/office/drawing/2014/main" val="2585390242"/>
                    </a:ext>
                  </a:extLst>
                </a:gridCol>
                <a:gridCol w="1197204">
                  <a:extLst>
                    <a:ext uri="{9D8B030D-6E8A-4147-A177-3AD203B41FA5}">
                      <a16:colId xmlns:a16="http://schemas.microsoft.com/office/drawing/2014/main" val="2208528637"/>
                    </a:ext>
                  </a:extLst>
                </a:gridCol>
                <a:gridCol w="1197204">
                  <a:extLst>
                    <a:ext uri="{9D8B030D-6E8A-4147-A177-3AD203B41FA5}">
                      <a16:colId xmlns:a16="http://schemas.microsoft.com/office/drawing/2014/main" val="3816031137"/>
                    </a:ext>
                  </a:extLst>
                </a:gridCol>
                <a:gridCol w="1517715">
                  <a:extLst>
                    <a:ext uri="{9D8B030D-6E8A-4147-A177-3AD203B41FA5}">
                      <a16:colId xmlns:a16="http://schemas.microsoft.com/office/drawing/2014/main" val="2702131160"/>
                    </a:ext>
                  </a:extLst>
                </a:gridCol>
                <a:gridCol w="1423447">
                  <a:extLst>
                    <a:ext uri="{9D8B030D-6E8A-4147-A177-3AD203B41FA5}">
                      <a16:colId xmlns:a16="http://schemas.microsoft.com/office/drawing/2014/main" val="2022521297"/>
                    </a:ext>
                  </a:extLst>
                </a:gridCol>
              </a:tblGrid>
              <a:tr h="498487">
                <a:tc>
                  <a:txBody>
                    <a:bodyPr/>
                    <a:lstStyle/>
                    <a:p>
                      <a:pPr algn="ctr" rtl="0" fontAlgn="ctr"/>
                      <a:r>
                        <a:rPr lang="es-PE" sz="1200" b="1" u="none" strike="noStrike" dirty="0" err="1">
                          <a:solidFill>
                            <a:schemeClr val="tx1"/>
                          </a:solidFill>
                          <a:effectLst/>
                        </a:rPr>
                        <a:t>N°</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200" b="1" u="none" strike="noStrike" dirty="0">
                          <a:solidFill>
                            <a:schemeClr val="tx1"/>
                          </a:solidFill>
                          <a:effectLst/>
                        </a:rPr>
                        <a:t>CUI</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200" b="1" u="none" strike="noStrike" dirty="0">
                          <a:solidFill>
                            <a:schemeClr val="tx1"/>
                          </a:solidFill>
                          <a:effectLst/>
                        </a:rPr>
                        <a:t>NOMBRE DEL PROYECTO DE INVERSIÓN</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200" b="1" u="none" strike="noStrike" dirty="0">
                          <a:solidFill>
                            <a:schemeClr val="tx1"/>
                          </a:solidFill>
                          <a:effectLst/>
                        </a:rPr>
                        <a:t>MONTO DE INVERSIÓN S/</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200" b="1" u="none" strike="noStrike" dirty="0">
                          <a:solidFill>
                            <a:schemeClr val="tx1"/>
                          </a:solidFill>
                          <a:effectLst/>
                        </a:rPr>
                        <a:t>ESTADO SITUACIONAL</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200" b="1" u="none" strike="noStrike" dirty="0">
                          <a:solidFill>
                            <a:schemeClr val="tx1"/>
                          </a:solidFill>
                          <a:effectLst/>
                        </a:rPr>
                        <a:t>ALCANCE</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200" b="1" u="none" strike="noStrike" dirty="0">
                          <a:solidFill>
                            <a:schemeClr val="tx1"/>
                          </a:solidFill>
                          <a:effectLst/>
                        </a:rPr>
                        <a:t>OBSERVACIONES</a:t>
                      </a:r>
                      <a:endParaRPr lang="es-PE" sz="1200" b="1" i="0" u="none" strike="noStrike" dirty="0">
                        <a:solidFill>
                          <a:schemeClr val="tx1"/>
                        </a:solidFill>
                        <a:effectLst/>
                        <a:latin typeface="Arial Narrow" panose="020B0606020202030204" pitchFamily="34" charset="0"/>
                      </a:endParaRPr>
                    </a:p>
                  </a:txBody>
                  <a:tcPr marL="6772" marR="6772" marT="6772" marB="0" anchor="ctr">
                    <a:solidFill>
                      <a:schemeClr val="accent5"/>
                    </a:solidFill>
                  </a:tcPr>
                </a:tc>
                <a:extLst>
                  <a:ext uri="{0D108BD9-81ED-4DB2-BD59-A6C34878D82A}">
                    <a16:rowId xmlns:a16="http://schemas.microsoft.com/office/drawing/2014/main" val="3320407961"/>
                  </a:ext>
                </a:extLst>
              </a:tr>
              <a:tr h="647185">
                <a:tc>
                  <a:txBody>
                    <a:bodyPr/>
                    <a:lstStyle/>
                    <a:p>
                      <a:pPr algn="ctr" fontAlgn="ctr"/>
                      <a:r>
                        <a:rPr lang="es-PE" sz="1000" u="none" strike="noStrike" dirty="0">
                          <a:effectLst/>
                        </a:rPr>
                        <a:t>1</a:t>
                      </a:r>
                      <a:endParaRPr lang="es-PE" sz="1000" b="0" i="0" u="none" strike="noStrike" dirty="0">
                        <a:solidFill>
                          <a:srgbClr val="000000"/>
                        </a:solidFill>
                        <a:effectLst/>
                        <a:latin typeface="+mn-lt"/>
                      </a:endParaRPr>
                    </a:p>
                  </a:txBody>
                  <a:tcPr marL="6772" marR="6772" marT="6772" marB="0" anchor="ctr"/>
                </a:tc>
                <a:tc>
                  <a:txBody>
                    <a:bodyPr/>
                    <a:lstStyle/>
                    <a:p>
                      <a:pPr algn="ctr"/>
                      <a:r>
                        <a:rPr lang="es-PE" sz="1000" dirty="0"/>
                        <a:t>2469801</a:t>
                      </a:r>
                      <a:endParaRPr lang="es-PE" sz="1000" dirty="0">
                        <a:latin typeface="+mn-lt"/>
                      </a:endParaRP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000" dirty="0"/>
                        <a:t>MEJORAMIENTO DEL SERVICIO EDUCATIVO DEL NIVEL PRIMARIA DE LAS I.E. 55007, I.E. 54255 EN LAS LOCALIDADES DE ANTABAMBA Y CHUÑOHUACHO DEL DISTRITO DE ANTABAMBA - PROVINCIA DE ANTABAMBA - DEPARTAMENTO DE APURIMAC</a:t>
                      </a:r>
                      <a:endParaRPr lang="es-PE" sz="1000" b="0" dirty="0">
                        <a:latin typeface="+mn-lt"/>
                      </a:endParaRPr>
                    </a:p>
                  </a:txBody>
                  <a:tcPr/>
                </a:tc>
                <a:tc>
                  <a: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s-PE" sz="1000" dirty="0"/>
                        <a:t>12,850,304.96</a:t>
                      </a:r>
                      <a:endParaRPr lang="es-PE" sz="1000" b="0" dirty="0">
                        <a:solidFill>
                          <a:schemeClr val="tx1"/>
                        </a:solidFill>
                        <a:latin typeface="+mn-lt"/>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dirty="0"/>
                        <a:t>Viable</a:t>
                      </a:r>
                      <a:endParaRPr lang="es-PE" sz="1000" b="0" dirty="0">
                        <a:solidFill>
                          <a:schemeClr val="tx1"/>
                        </a:solidFill>
                        <a:latin typeface="+mn-lt"/>
                      </a:endParaRPr>
                    </a:p>
                  </a:txBody>
                  <a:tcPr anchor="ct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u="none" strike="noStrike" cap="none" dirty="0">
                          <a:sym typeface="Arial"/>
                        </a:rPr>
                        <a:t>02 IEI </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u="none" strike="noStrike" cap="none" dirty="0">
                          <a:sym typeface="Arial"/>
                        </a:rPr>
                        <a:t>209 alumnos</a:t>
                      </a:r>
                      <a:endParaRPr lang="es-PE" sz="1000" b="0" i="0" u="none" strike="noStrike" cap="none" dirty="0">
                        <a:solidFill>
                          <a:schemeClr val="tx1"/>
                        </a:solidFill>
                        <a:latin typeface="+mn-lt"/>
                        <a:ea typeface="+mn-ea"/>
                        <a:cs typeface="+mn-cs"/>
                        <a:sym typeface="Arial"/>
                      </a:endParaRPr>
                    </a:p>
                  </a:txBody>
                  <a:tcPr anchor="ctr"/>
                </a:tc>
                <a:tc>
                  <a:txBody>
                    <a:bodyPr/>
                    <a:lstStyle/>
                    <a:p>
                      <a:pPr algn="ctr" fontAlgn="ctr"/>
                      <a:r>
                        <a:rPr lang="es-PE" sz="1000" b="0" i="0" u="none" strike="noStrike" dirty="0">
                          <a:solidFill>
                            <a:srgbClr val="000000"/>
                          </a:solidFill>
                          <a:effectLst/>
                          <a:latin typeface="Arial Narrow" panose="020B0606020202030204" pitchFamily="34" charset="0"/>
                        </a:rPr>
                        <a:t>GRI</a:t>
                      </a:r>
                    </a:p>
                  </a:txBody>
                  <a:tcPr marL="6772" marR="6772" marT="6772" marB="0" anchor="ctr"/>
                </a:tc>
                <a:extLst>
                  <a:ext uri="{0D108BD9-81ED-4DB2-BD59-A6C34878D82A}">
                    <a16:rowId xmlns:a16="http://schemas.microsoft.com/office/drawing/2014/main" val="557894352"/>
                  </a:ext>
                </a:extLst>
              </a:tr>
              <a:tr h="506493">
                <a:tc>
                  <a:txBody>
                    <a:bodyPr/>
                    <a:lstStyle/>
                    <a:p>
                      <a:pPr algn="ctr" fontAlgn="ctr"/>
                      <a:r>
                        <a:rPr lang="es-PE" sz="1000" u="none" strike="noStrike" dirty="0">
                          <a:effectLst/>
                        </a:rPr>
                        <a:t>2</a:t>
                      </a:r>
                      <a:endParaRPr lang="es-PE" sz="1000" b="0" i="0" u="none" strike="noStrike" dirty="0">
                        <a:solidFill>
                          <a:srgbClr val="000000"/>
                        </a:solidFill>
                        <a:effectLst/>
                        <a:latin typeface="+mn-lt"/>
                      </a:endParaRPr>
                    </a:p>
                  </a:txBody>
                  <a:tcPr marL="6772" marR="6772" marT="6772" marB="0" anchor="ctr"/>
                </a:tc>
                <a:tc>
                  <a:txBody>
                    <a:bodyPr/>
                    <a:lstStyle/>
                    <a:p>
                      <a:pPr marR="0" algn="ctr" rtl="0">
                        <a:lnSpc>
                          <a:spcPct val="100000"/>
                        </a:lnSpc>
                        <a:spcBef>
                          <a:spcPts val="0"/>
                        </a:spcBef>
                        <a:spcAft>
                          <a:spcPts val="0"/>
                        </a:spcAft>
                        <a:buClr>
                          <a:srgbClr val="000000"/>
                        </a:buClr>
                        <a:buFont typeface="Arial"/>
                      </a:pPr>
                      <a:r>
                        <a:rPr lang="es-PE" sz="1000" u="none" strike="noStrike" cap="none" dirty="0">
                          <a:sym typeface="Arial"/>
                        </a:rPr>
                        <a:t>2462393</a:t>
                      </a:r>
                      <a:endParaRPr lang="es-PE" sz="1000" b="0" i="0" u="none" strike="noStrike" cap="none" dirty="0">
                        <a:solidFill>
                          <a:srgbClr val="000000"/>
                        </a:solidFill>
                        <a:latin typeface="+mn-lt"/>
                        <a:cs typeface="Arial"/>
                        <a:sym typeface="Arial"/>
                      </a:endParaRP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000" u="none" strike="noStrike" cap="none" dirty="0">
                          <a:sym typeface="Arial"/>
                        </a:rPr>
                        <a:t>MEJORAMIENTO DEL SERVICIO EDUCATIVO DEL NIVEL INICIAL CUNA - N°01 Y 02 ANGELITOS DE JESÚS DISTRITO DE ABANCAY - PROVINCIA DE ABANCAY - DEPARTAMENTO DE APURIMAC</a:t>
                      </a:r>
                      <a:endParaRPr lang="es-PE" sz="1000" b="0" i="0" u="none" strike="noStrike" cap="none" dirty="0">
                        <a:solidFill>
                          <a:srgbClr val="000000"/>
                        </a:solidFill>
                        <a:latin typeface="+mn-lt"/>
                        <a:cs typeface="Arial"/>
                        <a:sym typeface="Arial"/>
                      </a:endParaRPr>
                    </a:p>
                  </a:txBody>
                  <a:tcPr/>
                </a:tc>
                <a:tc>
                  <a: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s-PE" sz="1000" u="none" strike="noStrike" cap="none" dirty="0">
                          <a:sym typeface="Arial"/>
                        </a:rPr>
                        <a:t>11,115,996.34</a:t>
                      </a:r>
                      <a:endParaRPr lang="es-PE" sz="1000" b="0" i="0" u="none" strike="noStrike" cap="none" dirty="0">
                        <a:solidFill>
                          <a:srgbClr val="000000"/>
                        </a:solidFill>
                        <a:latin typeface="+mn-lt"/>
                        <a:cs typeface="Arial"/>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dirty="0"/>
                        <a:t>Viable</a:t>
                      </a:r>
                      <a:endParaRPr lang="es-PE" sz="1000" b="0" dirty="0">
                        <a:solidFill>
                          <a:schemeClr val="tx1"/>
                        </a:solidFill>
                        <a:latin typeface="+mn-lt"/>
                      </a:endParaRPr>
                    </a:p>
                  </a:txBody>
                  <a:tcPr anchor="ct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u="none" strike="noStrike" cap="none" dirty="0">
                          <a:sym typeface="Arial"/>
                        </a:rPr>
                        <a:t>02 IEI </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u="none" strike="noStrike" cap="none" dirty="0">
                          <a:sym typeface="Arial"/>
                        </a:rPr>
                        <a:t>109 alumnos</a:t>
                      </a:r>
                      <a:endParaRPr lang="es-PE" sz="1000" b="0" i="0" u="none" strike="noStrike" cap="none" dirty="0">
                        <a:solidFill>
                          <a:srgbClr val="000000"/>
                        </a:solidFill>
                        <a:latin typeface="+mn-lt"/>
                        <a:cs typeface="Arial"/>
                        <a:sym typeface="Arial"/>
                      </a:endParaRPr>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s-PE" sz="1000" b="0" i="0" u="none" strike="noStrike" dirty="0">
                          <a:solidFill>
                            <a:srgbClr val="000000"/>
                          </a:solidFill>
                          <a:effectLst/>
                          <a:latin typeface="Arial Narrow" panose="020B0606020202030204" pitchFamily="34" charset="0"/>
                        </a:rPr>
                        <a:t>GRI</a:t>
                      </a:r>
                    </a:p>
                    <a:p>
                      <a:pPr algn="ctr" fontAlgn="ctr"/>
                      <a:endParaRPr lang="es-PE" sz="1000" b="0" i="0" u="none" strike="noStrike" dirty="0">
                        <a:solidFill>
                          <a:srgbClr val="000000"/>
                        </a:solidFill>
                        <a:effectLst/>
                        <a:latin typeface="Arial Narrow" panose="020B0606020202030204" pitchFamily="34" charset="0"/>
                      </a:endParaRPr>
                    </a:p>
                  </a:txBody>
                  <a:tcPr marL="6772" marR="6772" marT="6772" marB="0" anchor="ctr"/>
                </a:tc>
                <a:extLst>
                  <a:ext uri="{0D108BD9-81ED-4DB2-BD59-A6C34878D82A}">
                    <a16:rowId xmlns:a16="http://schemas.microsoft.com/office/drawing/2014/main" val="4267081164"/>
                  </a:ext>
                </a:extLst>
              </a:tr>
              <a:tr h="365800">
                <a:tc>
                  <a:txBody>
                    <a:bodyPr/>
                    <a:lstStyle/>
                    <a:p>
                      <a:pPr algn="ctr" fontAlgn="ctr"/>
                      <a:r>
                        <a:rPr lang="es-PE" sz="1000" u="none" strike="noStrike" dirty="0">
                          <a:effectLst/>
                        </a:rPr>
                        <a:t>3</a:t>
                      </a:r>
                      <a:endParaRPr lang="es-PE" sz="1000" b="0" i="0" u="none" strike="noStrike" dirty="0">
                        <a:solidFill>
                          <a:srgbClr val="000000"/>
                        </a:solidFill>
                        <a:effectLst/>
                        <a:latin typeface="+mn-lt"/>
                      </a:endParaRPr>
                    </a:p>
                  </a:txBody>
                  <a:tcPr marL="6772" marR="6772" marT="6772" marB="0" anchor="ctr"/>
                </a:tc>
                <a:tc>
                  <a:txBody>
                    <a:bodyPr/>
                    <a:lstStyle/>
                    <a:p>
                      <a:pPr marR="0" algn="ctr" rtl="0">
                        <a:lnSpc>
                          <a:spcPct val="100000"/>
                        </a:lnSpc>
                        <a:spcBef>
                          <a:spcPts val="0"/>
                        </a:spcBef>
                        <a:spcAft>
                          <a:spcPts val="0"/>
                        </a:spcAft>
                        <a:buClr>
                          <a:srgbClr val="000000"/>
                        </a:buClr>
                        <a:buFont typeface="Arial"/>
                      </a:pPr>
                      <a:r>
                        <a:rPr lang="es-PE" sz="1000" u="none" strike="noStrike" cap="none" dirty="0">
                          <a:sym typeface="Arial"/>
                        </a:rPr>
                        <a:t>2469625</a:t>
                      </a:r>
                      <a:endParaRPr lang="es-PE" sz="1000" b="0" i="0" u="none" strike="noStrike" cap="none" dirty="0">
                        <a:solidFill>
                          <a:srgbClr val="000000"/>
                        </a:solidFill>
                        <a:latin typeface="+mn-lt"/>
                        <a:cs typeface="Arial"/>
                        <a:sym typeface="Arial"/>
                      </a:endParaRPr>
                    </a:p>
                  </a:txBody>
                  <a:tcPr anchor="ctr"/>
                </a:tc>
                <a:tc>
                  <a:txBody>
                    <a:bodyPr/>
                    <a:lstStyle/>
                    <a:p>
                      <a:r>
                        <a:rPr lang="es-PE" sz="1000" u="none" strike="noStrike" cap="none" dirty="0">
                          <a:sym typeface="Arial"/>
                        </a:rPr>
                        <a:t>MEJORAMIENTO DEL SERVICIO EDUCATIVO DE LA EDUCACIÓN BÁSICA ALTERNATIVA EN LAS 7 PROVINCIAS DEL DEPARTAMENTO DE APURIMAC</a:t>
                      </a:r>
                      <a:endParaRPr lang="es-PE" sz="1000" b="0" i="0" u="none" strike="noStrike" cap="none" dirty="0">
                        <a:solidFill>
                          <a:srgbClr val="000000"/>
                        </a:solidFill>
                        <a:latin typeface="+mn-lt"/>
                        <a:cs typeface="Arial"/>
                        <a:sym typeface="Arial"/>
                      </a:endParaRPr>
                    </a:p>
                  </a:txBody>
                  <a:tcPr/>
                </a:tc>
                <a:tc>
                  <a:txBody>
                    <a:bodyPr/>
                    <a:lstStyle/>
                    <a:p>
                      <a:pPr algn="r"/>
                      <a:r>
                        <a:rPr lang="es-PE" sz="1000" u="none" strike="noStrike" cap="none" dirty="0">
                          <a:sym typeface="Arial"/>
                        </a:rPr>
                        <a:t>28,336,298.32</a:t>
                      </a:r>
                      <a:endParaRPr lang="es-PE" sz="1000" b="0" i="0" u="none" strike="noStrike" cap="none" dirty="0">
                        <a:solidFill>
                          <a:srgbClr val="000000"/>
                        </a:solidFill>
                        <a:latin typeface="+mn-lt"/>
                        <a:cs typeface="Arial"/>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dirty="0"/>
                        <a:t>Viable</a:t>
                      </a:r>
                      <a:endParaRPr lang="es-PE" sz="1000" b="0" dirty="0">
                        <a:solidFill>
                          <a:schemeClr val="tx1"/>
                        </a:solidFill>
                        <a:latin typeface="+mn-lt"/>
                      </a:endParaRPr>
                    </a:p>
                  </a:txBody>
                  <a:tcPr anchor="ctr"/>
                </a:tc>
                <a:tc>
                  <a:txBody>
                    <a:bodyPr/>
                    <a:lstStyle/>
                    <a:p>
                      <a:pPr marL="171450" indent="-171450">
                        <a:buFont typeface="Arial" panose="020B0604020202020204" pitchFamily="34" charset="0"/>
                        <a:buChar char="•"/>
                      </a:pPr>
                      <a:r>
                        <a:rPr lang="es-PE" sz="1000" u="none" strike="noStrike" cap="none" dirty="0">
                          <a:sym typeface="Arial"/>
                        </a:rPr>
                        <a:t>23 CEBA</a:t>
                      </a:r>
                    </a:p>
                    <a:p>
                      <a:pPr marL="171450" indent="-171450">
                        <a:buFont typeface="Arial" panose="020B0604020202020204" pitchFamily="34" charset="0"/>
                        <a:buChar char="•"/>
                      </a:pPr>
                      <a:r>
                        <a:rPr lang="es-PE" sz="1000" u="none" strike="noStrike" cap="none" dirty="0">
                          <a:sym typeface="Arial"/>
                        </a:rPr>
                        <a:t>1272 alumnos</a:t>
                      </a:r>
                      <a:endParaRPr lang="es-PE" sz="1000" b="0" i="0" u="none" strike="noStrike" cap="none" dirty="0">
                        <a:solidFill>
                          <a:srgbClr val="000000"/>
                        </a:solidFill>
                        <a:latin typeface="+mn-lt"/>
                        <a:cs typeface="Arial"/>
                        <a:sym typeface="Arial"/>
                      </a:endParaRPr>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s-PE" sz="1000" b="0" i="0" u="none" strike="noStrike" dirty="0">
                          <a:solidFill>
                            <a:srgbClr val="000000"/>
                          </a:solidFill>
                          <a:effectLst/>
                          <a:latin typeface="Arial Narrow" panose="020B0606020202030204" pitchFamily="34" charset="0"/>
                        </a:rPr>
                        <a:t>GRI</a:t>
                      </a:r>
                    </a:p>
                  </a:txBody>
                  <a:tcPr marL="6772" marR="6772" marT="6772" marB="0" anchor="ctr"/>
                </a:tc>
                <a:extLst>
                  <a:ext uri="{0D108BD9-81ED-4DB2-BD59-A6C34878D82A}">
                    <a16:rowId xmlns:a16="http://schemas.microsoft.com/office/drawing/2014/main" val="1462049621"/>
                  </a:ext>
                </a:extLst>
              </a:tr>
              <a:tr h="506493">
                <a:tc>
                  <a:txBody>
                    <a:bodyPr/>
                    <a:lstStyle/>
                    <a:p>
                      <a:pPr algn="ctr" fontAlgn="ctr"/>
                      <a:r>
                        <a:rPr lang="es-PE" sz="1000" u="none" strike="noStrike" dirty="0">
                          <a:effectLst/>
                        </a:rPr>
                        <a:t>4</a:t>
                      </a:r>
                      <a:endParaRPr lang="es-PE" sz="1000" b="0" i="0" u="none" strike="noStrike" dirty="0">
                        <a:solidFill>
                          <a:srgbClr val="000000"/>
                        </a:solidFill>
                        <a:effectLst/>
                        <a:latin typeface="+mn-lt"/>
                      </a:endParaRPr>
                    </a:p>
                  </a:txBody>
                  <a:tcPr marL="6772" marR="6772" marT="6772" marB="0" anchor="ctr"/>
                </a:tc>
                <a:tc>
                  <a:txBody>
                    <a:bodyPr/>
                    <a:lstStyle/>
                    <a:p>
                      <a:pPr marR="0" algn="ctr" rtl="0">
                        <a:lnSpc>
                          <a:spcPct val="100000"/>
                        </a:lnSpc>
                        <a:spcBef>
                          <a:spcPts val="0"/>
                        </a:spcBef>
                        <a:spcAft>
                          <a:spcPts val="0"/>
                        </a:spcAft>
                        <a:buClr>
                          <a:srgbClr val="000000"/>
                        </a:buClr>
                        <a:buFont typeface="Arial"/>
                      </a:pPr>
                      <a:r>
                        <a:rPr lang="es-PE" sz="1000" u="none" strike="noStrike" cap="none" dirty="0">
                          <a:sym typeface="Arial"/>
                        </a:rPr>
                        <a:t>2462394</a:t>
                      </a:r>
                      <a:endParaRPr lang="es-PE" sz="1000" b="0" i="0" u="none" strike="noStrike" cap="none" dirty="0">
                        <a:solidFill>
                          <a:srgbClr val="000000"/>
                        </a:solidFill>
                        <a:latin typeface="+mn-lt"/>
                        <a:cs typeface="Arial"/>
                        <a:sym typeface="Arial"/>
                      </a:endParaRPr>
                    </a:p>
                  </a:txBody>
                  <a:tcPr anchor="ctr"/>
                </a:tc>
                <a:tc>
                  <a:txBody>
                    <a:bodyPr/>
                    <a:lstStyle/>
                    <a:p>
                      <a:r>
                        <a:rPr lang="es-PE" sz="1000" u="none" strike="noStrike" cap="none" dirty="0">
                          <a:sym typeface="Arial"/>
                        </a:rPr>
                        <a:t>MEJORAMIENTO DEL SERVICIO EDUCATIVO DEL NIVEL SECUNDARIO IES LIBERTADORES DE AMERICA DISTRITO DE CHALHUANCA - PROVINCIA DE AYMARAES - DEPARTAMENTO DE APURIMAC</a:t>
                      </a:r>
                      <a:endParaRPr lang="es-PE" sz="1000" b="0" i="0" u="none" strike="noStrike" cap="none" dirty="0">
                        <a:solidFill>
                          <a:srgbClr val="000000"/>
                        </a:solidFill>
                        <a:latin typeface="+mn-lt"/>
                        <a:cs typeface="Arial"/>
                        <a:sym typeface="Arial"/>
                      </a:endParaRPr>
                    </a:p>
                  </a:txBody>
                  <a:tcPr/>
                </a:tc>
                <a:tc>
                  <a:txBody>
                    <a:bodyPr/>
                    <a:lstStyle/>
                    <a:p>
                      <a:pPr algn="r"/>
                      <a:r>
                        <a:rPr lang="es-PE" sz="1000" u="none" strike="noStrike" cap="none" dirty="0">
                          <a:sym typeface="Arial"/>
                        </a:rPr>
                        <a:t>31,411,827.35</a:t>
                      </a:r>
                      <a:endParaRPr lang="es-PE" sz="1000" b="0" i="0" u="none" strike="noStrike" cap="none" dirty="0">
                        <a:solidFill>
                          <a:srgbClr val="000000"/>
                        </a:solidFill>
                        <a:latin typeface="+mn-lt"/>
                        <a:cs typeface="Arial"/>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dirty="0"/>
                        <a:t>Viable</a:t>
                      </a:r>
                      <a:endParaRPr lang="es-PE" sz="1000" b="0" dirty="0">
                        <a:solidFill>
                          <a:schemeClr val="tx1"/>
                        </a:solidFill>
                        <a:latin typeface="+mn-lt"/>
                      </a:endParaRPr>
                    </a:p>
                  </a:txBody>
                  <a:tcPr anchor="ct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dirty="0"/>
                        <a:t>01 IES JEC</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dirty="0"/>
                        <a:t>253.00 Alumnos</a:t>
                      </a:r>
                      <a:endParaRPr lang="es-PE" sz="1000" b="0" dirty="0">
                        <a:latin typeface="+mn-lt"/>
                      </a:endParaRPr>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s-PE" sz="1000" b="0" i="0" u="none" strike="noStrike" dirty="0">
                          <a:solidFill>
                            <a:srgbClr val="000000"/>
                          </a:solidFill>
                          <a:effectLst/>
                          <a:latin typeface="Arial Narrow" panose="020B0606020202030204" pitchFamily="34" charset="0"/>
                        </a:rPr>
                        <a:t>GRI</a:t>
                      </a:r>
                    </a:p>
                    <a:p>
                      <a:pPr algn="ctr" fontAlgn="ctr"/>
                      <a:endParaRPr lang="es-PE" sz="1000" b="0" i="0" u="none" strike="noStrike" dirty="0">
                        <a:solidFill>
                          <a:srgbClr val="000000"/>
                        </a:solidFill>
                        <a:effectLst/>
                        <a:latin typeface="Arial Narrow" panose="020B0606020202030204" pitchFamily="34" charset="0"/>
                      </a:endParaRPr>
                    </a:p>
                  </a:txBody>
                  <a:tcPr marL="6772" marR="6772" marT="6772" marB="0" anchor="ctr"/>
                </a:tc>
                <a:extLst>
                  <a:ext uri="{0D108BD9-81ED-4DB2-BD59-A6C34878D82A}">
                    <a16:rowId xmlns:a16="http://schemas.microsoft.com/office/drawing/2014/main" val="710414143"/>
                  </a:ext>
                </a:extLst>
              </a:tr>
              <a:tr h="647185">
                <a:tc>
                  <a:txBody>
                    <a:bodyPr/>
                    <a:lstStyle/>
                    <a:p>
                      <a:pPr algn="ctr" fontAlgn="ctr"/>
                      <a:r>
                        <a:rPr lang="es-PE" sz="1000" u="none" strike="noStrike" dirty="0">
                          <a:effectLst/>
                        </a:rPr>
                        <a:t>5</a:t>
                      </a:r>
                      <a:endParaRPr lang="es-PE" sz="1000" b="0" i="0" u="none" strike="noStrike" dirty="0">
                        <a:solidFill>
                          <a:srgbClr val="000000"/>
                        </a:solidFill>
                        <a:effectLst/>
                        <a:latin typeface="+mn-lt"/>
                      </a:endParaRPr>
                    </a:p>
                  </a:txBody>
                  <a:tcPr marL="6772" marR="6772" marT="6772" marB="0" anchor="ctr"/>
                </a:tc>
                <a:tc>
                  <a:txBody>
                    <a:bodyPr/>
                    <a:lstStyle/>
                    <a:p>
                      <a:pPr marR="0" algn="ctr" rtl="0">
                        <a:lnSpc>
                          <a:spcPct val="100000"/>
                        </a:lnSpc>
                        <a:spcBef>
                          <a:spcPts val="0"/>
                        </a:spcBef>
                        <a:spcAft>
                          <a:spcPts val="0"/>
                        </a:spcAft>
                        <a:buClr>
                          <a:srgbClr val="000000"/>
                        </a:buClr>
                        <a:buFont typeface="Arial"/>
                      </a:pPr>
                      <a:r>
                        <a:rPr lang="es-PE" sz="1000" u="none" strike="noStrike" cap="none" dirty="0">
                          <a:sym typeface="Arial"/>
                        </a:rPr>
                        <a:t>	</a:t>
                      </a:r>
                    </a:p>
                    <a:p>
                      <a:pPr marR="0" algn="ctr" rtl="0">
                        <a:lnSpc>
                          <a:spcPct val="100000"/>
                        </a:lnSpc>
                        <a:spcBef>
                          <a:spcPts val="0"/>
                        </a:spcBef>
                        <a:spcAft>
                          <a:spcPts val="0"/>
                        </a:spcAft>
                        <a:buClr>
                          <a:srgbClr val="000000"/>
                        </a:buClr>
                        <a:buFont typeface="Arial"/>
                      </a:pPr>
                      <a:r>
                        <a:rPr lang="es-PE" sz="1000" u="none" strike="noStrike" cap="none" dirty="0">
                          <a:sym typeface="Arial"/>
                        </a:rPr>
                        <a:t>2475965</a:t>
                      </a:r>
                      <a:endParaRPr lang="es-PE" sz="1000" b="0" i="0" u="none" strike="noStrike" cap="none" dirty="0">
                        <a:solidFill>
                          <a:srgbClr val="000000"/>
                        </a:solidFill>
                        <a:latin typeface="+mn-lt"/>
                        <a:cs typeface="Arial"/>
                        <a:sym typeface="Arial"/>
                      </a:endParaRPr>
                    </a:p>
                  </a:txBody>
                  <a:tcPr anchor="ctr"/>
                </a:tc>
                <a:tc>
                  <a:txBody>
                    <a:bodyPr/>
                    <a:lstStyle/>
                    <a:p>
                      <a:r>
                        <a:rPr lang="es-PE" sz="1000" u="none" strike="noStrike" cap="none" dirty="0">
                          <a:sym typeface="Arial"/>
                        </a:rPr>
                        <a:t>MEJORAMIENTO DEL SERVICIO EDUCATIVO DEL INSTITUTO DE EDUCACIÓN SUPERIOR TECNOLÓGICO HERMENEGILDO MIRANDA SEGOVIA Y FILIAL JUAN ESPINOZA MEDRANO, DISTRITO DE ANTABAMBA - PROVINCIA DE ANTABAMBA - DEPARTAMENTO DE APURIMAC</a:t>
                      </a:r>
                      <a:endParaRPr lang="es-PE" sz="1000" b="0" i="0" u="none" strike="noStrike" cap="none" dirty="0">
                        <a:solidFill>
                          <a:srgbClr val="000000"/>
                        </a:solidFill>
                        <a:latin typeface="+mn-lt"/>
                        <a:cs typeface="Arial"/>
                        <a:sym typeface="Arial"/>
                      </a:endParaRPr>
                    </a:p>
                  </a:txBody>
                  <a:tcPr/>
                </a:tc>
                <a:tc>
                  <a:txBody>
                    <a:bodyPr/>
                    <a:lstStyle/>
                    <a:p>
                      <a:pPr algn="r"/>
                      <a:r>
                        <a:rPr lang="es-PE" sz="1000" u="none" strike="noStrike" cap="none" dirty="0">
                          <a:sym typeface="Arial"/>
                        </a:rPr>
                        <a:t>40,159,160.79</a:t>
                      </a:r>
                      <a:endParaRPr lang="es-PE" sz="1000" b="0" i="0" u="none" strike="noStrike" cap="none" dirty="0">
                        <a:solidFill>
                          <a:srgbClr val="000000"/>
                        </a:solidFill>
                        <a:latin typeface="+mn-lt"/>
                        <a:cs typeface="Arial"/>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dirty="0"/>
                        <a:t>Viable</a:t>
                      </a:r>
                      <a:endParaRPr lang="es-PE" sz="1000" b="0" dirty="0">
                        <a:solidFill>
                          <a:schemeClr val="tx1"/>
                        </a:solidFill>
                        <a:latin typeface="+mn-lt"/>
                      </a:endParaRPr>
                    </a:p>
                  </a:txBody>
                  <a:tcPr anchor="ct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u="none" strike="noStrike" cap="none" dirty="0">
                          <a:sym typeface="Arial"/>
                        </a:rPr>
                        <a:t>352 Alumnos </a:t>
                      </a:r>
                      <a:endParaRPr lang="es-PE" sz="1000" b="0" i="0" u="none" strike="noStrike" cap="none" dirty="0">
                        <a:solidFill>
                          <a:schemeClr val="tx1"/>
                        </a:solidFill>
                        <a:latin typeface="+mn-lt"/>
                        <a:ea typeface="+mn-ea"/>
                        <a:cs typeface="+mn-cs"/>
                        <a:sym typeface="Arial"/>
                      </a:endParaRPr>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s-PE" sz="1000" b="0" i="0" u="none" strike="noStrike" dirty="0">
                          <a:solidFill>
                            <a:srgbClr val="000000"/>
                          </a:solidFill>
                          <a:effectLst/>
                          <a:latin typeface="Arial Narrow" panose="020B0606020202030204" pitchFamily="34" charset="0"/>
                        </a:rPr>
                        <a:t>GRI</a:t>
                      </a:r>
                    </a:p>
                    <a:p>
                      <a:pPr algn="ctr" fontAlgn="ctr"/>
                      <a:endParaRPr lang="es-PE" sz="1000" b="0" i="0" u="none" strike="noStrike" dirty="0">
                        <a:solidFill>
                          <a:srgbClr val="000000"/>
                        </a:solidFill>
                        <a:effectLst/>
                        <a:latin typeface="Arial Narrow" panose="020B0606020202030204" pitchFamily="34" charset="0"/>
                      </a:endParaRPr>
                    </a:p>
                  </a:txBody>
                  <a:tcPr marL="6772" marR="6772" marT="6772" marB="0" anchor="ctr"/>
                </a:tc>
                <a:extLst>
                  <a:ext uri="{0D108BD9-81ED-4DB2-BD59-A6C34878D82A}">
                    <a16:rowId xmlns:a16="http://schemas.microsoft.com/office/drawing/2014/main" val="379476171"/>
                  </a:ext>
                </a:extLst>
              </a:tr>
              <a:tr h="721278">
                <a:tc>
                  <a:txBody>
                    <a:bodyPr/>
                    <a:lstStyle/>
                    <a:p>
                      <a:pPr algn="ctr" fontAlgn="ctr"/>
                      <a:r>
                        <a:rPr lang="es-PE" sz="1000" u="none" strike="noStrike" dirty="0">
                          <a:effectLst/>
                        </a:rPr>
                        <a:t>6</a:t>
                      </a:r>
                      <a:endParaRPr lang="es-PE" sz="1000" b="0" i="0" u="none" strike="noStrike" dirty="0">
                        <a:solidFill>
                          <a:srgbClr val="000000"/>
                        </a:solidFill>
                        <a:effectLst/>
                        <a:latin typeface="+mn-lt"/>
                      </a:endParaRPr>
                    </a:p>
                  </a:txBody>
                  <a:tcPr marL="6772" marR="6772" marT="6772" marB="0" anchor="ctr"/>
                </a:tc>
                <a:tc>
                  <a:txBody>
                    <a:bodyPr/>
                    <a:lstStyle/>
                    <a:p>
                      <a:pPr marR="0" algn="ctr" rtl="0">
                        <a:lnSpc>
                          <a:spcPct val="100000"/>
                        </a:lnSpc>
                        <a:spcBef>
                          <a:spcPts val="0"/>
                        </a:spcBef>
                        <a:spcAft>
                          <a:spcPts val="0"/>
                        </a:spcAft>
                        <a:buClr>
                          <a:srgbClr val="000000"/>
                        </a:buClr>
                        <a:buFont typeface="Arial"/>
                      </a:pPr>
                      <a:r>
                        <a:rPr lang="es-PE" sz="1000" u="none" strike="noStrike" cap="none" dirty="0">
                          <a:sym typeface="Arial"/>
                        </a:rPr>
                        <a:t>2467981</a:t>
                      </a:r>
                      <a:endParaRPr lang="es-PE" sz="1000" b="0" i="0" u="none" strike="noStrike" cap="none" dirty="0">
                        <a:solidFill>
                          <a:srgbClr val="000000"/>
                        </a:solidFill>
                        <a:latin typeface="+mn-lt"/>
                        <a:cs typeface="Arial"/>
                        <a:sym typeface="Arial"/>
                      </a:endParaRPr>
                    </a:p>
                  </a:txBody>
                  <a:tcPr anchor="ctr"/>
                </a:tc>
                <a:tc>
                  <a:txBody>
                    <a:bodyPr/>
                    <a:lstStyle/>
                    <a:p>
                      <a:r>
                        <a:rPr lang="es-PE" sz="1000" u="none" strike="noStrike" cap="none" dirty="0">
                          <a:sym typeface="Arial"/>
                        </a:rPr>
                        <a:t>MEJORAMIENTO DEL SERVICIO DE GESTIÓN PEDAGÓGICA Y ADMINISTRATIVA DE LAS REDES EDUCATIVAS CON ENFOQUE DE INNOVACION E INVESTIGACION PARA LA MEJORA DE LOS APRENDIZAJES EN LA UGEL DE LAS PROVINCIAS DE COTABAMBAS Y GRAU DEL DEPARTAMENTO DE APURIMAC</a:t>
                      </a:r>
                      <a:endParaRPr lang="es-PE" sz="1000" b="0" i="0" u="none" strike="noStrike" cap="none" dirty="0">
                        <a:solidFill>
                          <a:srgbClr val="000000"/>
                        </a:solidFill>
                        <a:latin typeface="+mn-lt"/>
                        <a:cs typeface="Arial"/>
                        <a:sym typeface="Arial"/>
                      </a:endParaRPr>
                    </a:p>
                  </a:txBody>
                  <a:tcPr/>
                </a:tc>
                <a:tc>
                  <a:txBody>
                    <a:bodyPr/>
                    <a:lstStyle/>
                    <a:p>
                      <a:pPr algn="r"/>
                      <a:r>
                        <a:rPr lang="es-PE" sz="1000" u="none" strike="noStrike" cap="none" dirty="0">
                          <a:sym typeface="Arial"/>
                        </a:rPr>
                        <a:t>13,103,362.94</a:t>
                      </a:r>
                      <a:endParaRPr lang="es-PE" sz="1000" b="0" i="0" u="none" strike="noStrike" cap="none" dirty="0">
                        <a:solidFill>
                          <a:srgbClr val="000000"/>
                        </a:solidFill>
                        <a:latin typeface="+mn-lt"/>
                        <a:cs typeface="Arial"/>
                        <a:sym typeface="Aria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dirty="0"/>
                        <a:t>Viable</a:t>
                      </a:r>
                      <a:endParaRPr lang="es-PE" sz="1000" b="0" dirty="0">
                        <a:solidFill>
                          <a:schemeClr val="tx1"/>
                        </a:solidFill>
                        <a:latin typeface="+mn-lt"/>
                      </a:endParaRPr>
                    </a:p>
                  </a:txBody>
                  <a:tcPr anchor="ct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u="none" strike="noStrike" cap="none" dirty="0">
                          <a:sym typeface="Arial"/>
                        </a:rPr>
                        <a:t>1,049.00 docentes</a:t>
                      </a:r>
                      <a:endParaRPr lang="es-PE" sz="1000" b="0" i="0" u="none" strike="noStrike" cap="none" dirty="0">
                        <a:solidFill>
                          <a:schemeClr val="tx1"/>
                        </a:solidFill>
                        <a:latin typeface="+mn-lt"/>
                        <a:ea typeface="+mn-ea"/>
                        <a:cs typeface="+mn-cs"/>
                        <a:sym typeface="Arial"/>
                      </a:endParaRPr>
                    </a:p>
                  </a:txBody>
                  <a:tcPr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s-PE" sz="1000" b="0" i="0" u="none" strike="noStrike" dirty="0">
                          <a:solidFill>
                            <a:srgbClr val="000000"/>
                          </a:solidFill>
                          <a:effectLst/>
                          <a:latin typeface="Arial Narrow" panose="020B0606020202030204" pitchFamily="34" charset="0"/>
                        </a:rPr>
                        <a:t>GRI</a:t>
                      </a:r>
                    </a:p>
                    <a:p>
                      <a:pPr algn="ctr" fontAlgn="ctr"/>
                      <a:endParaRPr lang="es-PE" sz="1000" b="0" i="0" u="none" strike="noStrike" dirty="0">
                        <a:solidFill>
                          <a:srgbClr val="000000"/>
                        </a:solidFill>
                        <a:effectLst/>
                        <a:latin typeface="Arial Narrow" panose="020B0606020202030204" pitchFamily="34" charset="0"/>
                      </a:endParaRPr>
                    </a:p>
                  </a:txBody>
                  <a:tcPr marL="6772" marR="6772" marT="6772" marB="0" anchor="ctr"/>
                </a:tc>
                <a:extLst>
                  <a:ext uri="{0D108BD9-81ED-4DB2-BD59-A6C34878D82A}">
                    <a16:rowId xmlns:a16="http://schemas.microsoft.com/office/drawing/2014/main" val="3039650923"/>
                  </a:ext>
                </a:extLst>
              </a:tr>
            </a:tbl>
          </a:graphicData>
        </a:graphic>
      </p:graphicFrame>
      <p:sp>
        <p:nvSpPr>
          <p:cNvPr id="2" name="Google Shape;95;p13">
            <a:extLst>
              <a:ext uri="{FF2B5EF4-FFF2-40B4-BE49-F238E27FC236}">
                <a16:creationId xmlns:a16="http://schemas.microsoft.com/office/drawing/2014/main" id="{FE238AB2-6E8E-465D-8FC4-44CF13696221}"/>
              </a:ext>
            </a:extLst>
          </p:cNvPr>
          <p:cNvSpPr txBox="1">
            <a:spLocks/>
          </p:cNvSpPr>
          <p:nvPr/>
        </p:nvSpPr>
        <p:spPr>
          <a:xfrm>
            <a:off x="3968767" y="699108"/>
            <a:ext cx="4647332"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RPr lang="en-US"/>
            </a:defPPr>
            <a:lvl1pPr marR="0" lvl="0" algn="ctr">
              <a:lnSpc>
                <a:spcPct val="100000"/>
              </a:lnSpc>
              <a:spcBef>
                <a:spcPts val="0"/>
              </a:spcBef>
              <a:spcAft>
                <a:spcPts val="0"/>
              </a:spcAft>
              <a:buClr>
                <a:schemeClr val="dk1"/>
              </a:buClr>
              <a:buSzPts val="5400"/>
              <a:buFont typeface="Lato Black"/>
              <a:buNone/>
              <a:defRPr sz="3200" b="1" i="0" u="none" strike="noStrike" cap="none">
                <a:ln w="0"/>
                <a:solidFill>
                  <a:schemeClr val="accent1"/>
                </a:solidFill>
                <a:effectLst>
                  <a:outerShdw blurRad="38100" dist="25400" dir="5400000" algn="ctr" rotWithShape="0">
                    <a:srgbClr val="6E747A">
                      <a:alpha val="43000"/>
                    </a:srgbClr>
                  </a:outerShdw>
                </a:effectLst>
                <a:latin typeface="Arial Black" panose="020B0A04020102020204" pitchFamily="34" charset="0"/>
                <a:ea typeface="+mj-ea"/>
                <a:cs typeface="+mj-cs"/>
              </a:defRPr>
            </a:lvl1pPr>
            <a:lvl2pPr marR="0" lvl="1">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defRPr>
            </a:lvl2pPr>
            <a:lvl3pPr marR="0" lvl="2">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defRPr>
            </a:lvl3pPr>
            <a:lvl4pPr marR="0" lvl="3">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defRPr>
            </a:lvl4pPr>
            <a:lvl5pPr marR="0" lvl="4">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defRPr>
            </a:lvl5pPr>
            <a:lvl6pPr marR="0" lvl="5">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defRPr>
            </a:lvl6pPr>
            <a:lvl7pPr marR="0" lvl="6">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defRPr>
            </a:lvl7pPr>
            <a:lvl8pPr marR="0" lvl="7">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defRPr>
            </a:lvl8pPr>
            <a:lvl9pPr marR="0" lvl="8">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defRPr>
            </a:lvl9pPr>
          </a:lstStyle>
          <a:p>
            <a:r>
              <a:rPr lang="es-MX" dirty="0"/>
              <a:t>Función Educación</a:t>
            </a:r>
          </a:p>
        </p:txBody>
      </p:sp>
    </p:spTree>
    <p:extLst>
      <p:ext uri="{BB962C8B-B14F-4D97-AF65-F5344CB8AC3E}">
        <p14:creationId xmlns:p14="http://schemas.microsoft.com/office/powerpoint/2010/main" val="281364373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3"/>
          <p:cNvSpPr txBox="1">
            <a:spLocks noGrp="1"/>
          </p:cNvSpPr>
          <p:nvPr>
            <p:ph type="title"/>
          </p:nvPr>
        </p:nvSpPr>
        <p:spPr>
          <a:xfrm>
            <a:off x="124937" y="205984"/>
            <a:ext cx="11574049" cy="524800"/>
          </a:xfrm>
          <a:prstGeom prst="rect">
            <a:avLst/>
          </a:prstGeom>
        </p:spPr>
        <p:txBody>
          <a:bodyPr spcFirstLastPara="1" vert="horz" wrap="square" lIns="0" tIns="0" rIns="0" bIns="0" rtlCol="0" anchor="b" anchorCtr="0">
            <a:noAutofit/>
          </a:bodyPr>
          <a:lstStyle/>
          <a:p>
            <a:pPr algn="ctr" defTabSz="457200">
              <a:lnSpc>
                <a:spcPct val="100000"/>
              </a:lnSpc>
              <a:buClr>
                <a:schemeClr val="dk1"/>
              </a:buClr>
              <a:buSzPts val="5400"/>
            </a:pPr>
            <a:r>
              <a:rPr lang="es-PE" sz="2800" b="1" dirty="0">
                <a:ln w="0"/>
                <a:solidFill>
                  <a:schemeClr val="accent6">
                    <a:lumMod val="75000"/>
                  </a:schemeClr>
                </a:solidFill>
                <a:latin typeface="+mn-lt"/>
                <a:cs typeface="Lato Black"/>
                <a:sym typeface="Lato Black"/>
              </a:rPr>
              <a:t>Proyectos de Inversión Programados para su Formulación -2020</a:t>
            </a:r>
          </a:p>
        </p:txBody>
      </p:sp>
      <p:sp>
        <p:nvSpPr>
          <p:cNvPr id="99" name="Google Shape;99;p13"/>
          <p:cNvSpPr txBox="1">
            <a:spLocks noGrp="1"/>
          </p:cNvSpPr>
          <p:nvPr>
            <p:ph type="sldNum" idx="12"/>
          </p:nvPr>
        </p:nvSpPr>
        <p:spPr>
          <a:prstGeom prst="rect">
            <a:avLst/>
          </a:prstGeom>
        </p:spPr>
        <p:txBody>
          <a:bodyPr spcFirstLastPara="1" vert="horz" wrap="square" lIns="0" tIns="0" rIns="0" bIns="0" rtlCol="0" anchor="ctr" anchorCtr="0">
            <a:noAutofit/>
          </a:bodyPr>
          <a:lstStyle/>
          <a:p>
            <a:fld id="{00000000-1234-1234-1234-123412341234}" type="slidenum">
              <a:rPr lang="en"/>
              <a:pPr/>
              <a:t>8</a:t>
            </a:fld>
            <a:endParaRPr/>
          </a:p>
        </p:txBody>
      </p:sp>
      <p:graphicFrame>
        <p:nvGraphicFramePr>
          <p:cNvPr id="3" name="Tabla 2">
            <a:extLst>
              <a:ext uri="{FF2B5EF4-FFF2-40B4-BE49-F238E27FC236}">
                <a16:creationId xmlns:a16="http://schemas.microsoft.com/office/drawing/2014/main" id="{2A47BF93-7CB7-4781-AA82-B285D500DF30}"/>
              </a:ext>
            </a:extLst>
          </p:cNvPr>
          <p:cNvGraphicFramePr>
            <a:graphicFrameLocks noGrp="1"/>
          </p:cNvGraphicFramePr>
          <p:nvPr>
            <p:extLst>
              <p:ext uri="{D42A27DB-BD31-4B8C-83A1-F6EECF244321}">
                <p14:modId xmlns:p14="http://schemas.microsoft.com/office/powerpoint/2010/main" val="1469714359"/>
              </p:ext>
            </p:extLst>
          </p:nvPr>
        </p:nvGraphicFramePr>
        <p:xfrm>
          <a:off x="256531" y="1453601"/>
          <a:ext cx="11734365" cy="4914052"/>
        </p:xfrm>
        <a:graphic>
          <a:graphicData uri="http://schemas.openxmlformats.org/drawingml/2006/table">
            <a:tbl>
              <a:tblPr>
                <a:tableStyleId>{BDBED569-4797-4DF1-A0F4-6AAB3CD982D8}</a:tableStyleId>
              </a:tblPr>
              <a:tblGrid>
                <a:gridCol w="496506">
                  <a:extLst>
                    <a:ext uri="{9D8B030D-6E8A-4147-A177-3AD203B41FA5}">
                      <a16:colId xmlns:a16="http://schemas.microsoft.com/office/drawing/2014/main" val="1149053298"/>
                    </a:ext>
                  </a:extLst>
                </a:gridCol>
                <a:gridCol w="897105">
                  <a:extLst>
                    <a:ext uri="{9D8B030D-6E8A-4147-A177-3AD203B41FA5}">
                      <a16:colId xmlns:a16="http://schemas.microsoft.com/office/drawing/2014/main" val="541476674"/>
                    </a:ext>
                  </a:extLst>
                </a:gridCol>
                <a:gridCol w="4160540">
                  <a:extLst>
                    <a:ext uri="{9D8B030D-6E8A-4147-A177-3AD203B41FA5}">
                      <a16:colId xmlns:a16="http://schemas.microsoft.com/office/drawing/2014/main" val="3436427589"/>
                    </a:ext>
                  </a:extLst>
                </a:gridCol>
                <a:gridCol w="979786">
                  <a:extLst>
                    <a:ext uri="{9D8B030D-6E8A-4147-A177-3AD203B41FA5}">
                      <a16:colId xmlns:a16="http://schemas.microsoft.com/office/drawing/2014/main" val="2737056336"/>
                    </a:ext>
                  </a:extLst>
                </a:gridCol>
                <a:gridCol w="979786">
                  <a:extLst>
                    <a:ext uri="{9D8B030D-6E8A-4147-A177-3AD203B41FA5}">
                      <a16:colId xmlns:a16="http://schemas.microsoft.com/office/drawing/2014/main" val="3418132934"/>
                    </a:ext>
                  </a:extLst>
                </a:gridCol>
                <a:gridCol w="1178583">
                  <a:extLst>
                    <a:ext uri="{9D8B030D-6E8A-4147-A177-3AD203B41FA5}">
                      <a16:colId xmlns:a16="http://schemas.microsoft.com/office/drawing/2014/main" val="3543597421"/>
                    </a:ext>
                  </a:extLst>
                </a:gridCol>
                <a:gridCol w="1211625">
                  <a:extLst>
                    <a:ext uri="{9D8B030D-6E8A-4147-A177-3AD203B41FA5}">
                      <a16:colId xmlns:a16="http://schemas.microsoft.com/office/drawing/2014/main" val="2610258380"/>
                    </a:ext>
                  </a:extLst>
                </a:gridCol>
                <a:gridCol w="1830434">
                  <a:extLst>
                    <a:ext uri="{9D8B030D-6E8A-4147-A177-3AD203B41FA5}">
                      <a16:colId xmlns:a16="http://schemas.microsoft.com/office/drawing/2014/main" val="840716094"/>
                    </a:ext>
                  </a:extLst>
                </a:gridCol>
              </a:tblGrid>
              <a:tr h="320845">
                <a:tc>
                  <a:txBody>
                    <a:bodyPr/>
                    <a:lstStyle/>
                    <a:p>
                      <a:pPr algn="ctr" rtl="0" fontAlgn="ctr"/>
                      <a:r>
                        <a:rPr lang="es-PE" sz="1100" b="1" u="none" strike="noStrike" dirty="0" err="1">
                          <a:solidFill>
                            <a:schemeClr val="bg1"/>
                          </a:solidFill>
                          <a:effectLst/>
                        </a:rPr>
                        <a:t>N°</a:t>
                      </a:r>
                      <a:endParaRPr lang="es-PE" sz="11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solidFill>
                            <a:schemeClr val="bg1"/>
                          </a:solidFill>
                          <a:effectLst/>
                        </a:rPr>
                        <a:t>CÓDIGO DE IDEA</a:t>
                      </a:r>
                      <a:endParaRPr lang="es-PE" sz="11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solidFill>
                            <a:schemeClr val="bg1"/>
                          </a:solidFill>
                          <a:effectLst/>
                        </a:rPr>
                        <a:t>NOMBRE DEL PROYECTO DE INVERSIÓN</a:t>
                      </a:r>
                      <a:endParaRPr lang="es-PE" sz="11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solidFill>
                            <a:schemeClr val="bg1"/>
                          </a:solidFill>
                          <a:effectLst/>
                        </a:rPr>
                        <a:t>INVERSIÓN ESTIMADO s/.</a:t>
                      </a:r>
                      <a:endParaRPr lang="es-PE" sz="11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a:solidFill>
                            <a:schemeClr val="bg1"/>
                          </a:solidFill>
                          <a:effectLst/>
                        </a:rPr>
                        <a:t>ESTADO SITUACIONAL</a:t>
                      </a:r>
                      <a:endParaRPr lang="es-PE" sz="1100" b="1" i="0" u="none" strike="noStrike">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solidFill>
                            <a:schemeClr val="bg1"/>
                          </a:solidFill>
                          <a:effectLst/>
                        </a:rPr>
                        <a:t>DURACIÓN DE LA FORMULACIÓN</a:t>
                      </a:r>
                      <a:endParaRPr lang="es-PE" sz="11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solidFill>
                            <a:schemeClr val="bg1"/>
                          </a:solidFill>
                          <a:effectLst/>
                        </a:rPr>
                        <a:t>ALCANCE</a:t>
                      </a:r>
                      <a:endParaRPr lang="es-PE" sz="11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tc>
                  <a:txBody>
                    <a:bodyPr/>
                    <a:lstStyle/>
                    <a:p>
                      <a:pPr algn="ctr" rtl="0" fontAlgn="ctr"/>
                      <a:r>
                        <a:rPr lang="es-PE" sz="1100" b="1" u="none" strike="noStrike" dirty="0">
                          <a:solidFill>
                            <a:schemeClr val="bg1"/>
                          </a:solidFill>
                          <a:effectLst/>
                        </a:rPr>
                        <a:t>MODALIDAD DE LA FORMULACIÓN</a:t>
                      </a:r>
                      <a:endParaRPr lang="es-PE" sz="1100" b="1" i="0" u="none" strike="noStrike" dirty="0">
                        <a:solidFill>
                          <a:schemeClr val="bg1"/>
                        </a:solidFill>
                        <a:effectLst/>
                        <a:latin typeface="Arial Narrow" panose="020B0606020202030204" pitchFamily="34" charset="0"/>
                      </a:endParaRPr>
                    </a:p>
                  </a:txBody>
                  <a:tcPr marL="6772" marR="6772" marT="6772" marB="0" anchor="ctr">
                    <a:solidFill>
                      <a:schemeClr val="accent5"/>
                    </a:solidFill>
                  </a:tcPr>
                </a:tc>
                <a:extLst>
                  <a:ext uri="{0D108BD9-81ED-4DB2-BD59-A6C34878D82A}">
                    <a16:rowId xmlns:a16="http://schemas.microsoft.com/office/drawing/2014/main" val="3216576694"/>
                  </a:ext>
                </a:extLst>
              </a:tr>
              <a:tr h="657575">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s-PE" sz="1000" dirty="0"/>
                        <a:t>1</a:t>
                      </a:r>
                      <a:endParaRPr lang="es-PE" sz="1000" dirty="0">
                        <a:latin typeface="Arial Narrow" panose="020B0606020202030204" pitchFamily="34" charset="0"/>
                      </a:endParaRPr>
                    </a:p>
                  </a:txBody>
                  <a:tcPr anchor="ctr">
                    <a:solidFill>
                      <a:schemeClr val="accent5">
                        <a:lumMod val="40000"/>
                        <a:lumOff val="60000"/>
                      </a:schemeClr>
                    </a:solidFill>
                  </a:tcPr>
                </a:tc>
                <a:tc>
                  <a:txBody>
                    <a:bodyPr/>
                    <a:lstStyle/>
                    <a:p>
                      <a:pPr algn="ctr" rtl="0" fontAlgn="ctr"/>
                      <a:r>
                        <a:rPr lang="es-PE" sz="1000" u="none" strike="noStrike" dirty="0">
                          <a:effectLst/>
                        </a:rPr>
                        <a:t>49265</a:t>
                      </a:r>
                      <a:endParaRPr lang="es-PE" sz="1000" b="0" i="0" u="none" strike="noStrike" dirty="0">
                        <a:solidFill>
                          <a:srgbClr val="000000"/>
                        </a:solidFill>
                        <a:effectLst/>
                        <a:latin typeface="Arial Narrow" panose="020B0606020202030204" pitchFamily="34" charset="0"/>
                      </a:endParaRPr>
                    </a:p>
                  </a:txBody>
                  <a:tcPr marL="6772" marR="6772" marT="6772" marB="0" anchor="ctr">
                    <a:solidFill>
                      <a:schemeClr val="accent5">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000" u="none" strike="noStrike" kern="1200" cap="none" dirty="0"/>
                        <a:t>MEJORAMIENTO DEL SERVICIO EDUCATIVO DEL NIVEL INICIAL N° 1105, N°92 - REYNA DE LOS ANGELES, N°1106, 812 SAN JUAN DE DIOS Y N°79 CRISTO REDENTOR EN LOS DISTRITOS DE ABANCAY , CURAHUASI Y SAN PEDRO DE CACHORA DE LA PROVINCIA DE ABANCAY - DEPARTAMENTO DE APURIMAC</a:t>
                      </a:r>
                      <a:endParaRPr lang="es-PE" sz="1000" b="0" i="0" u="none" strike="noStrike" kern="1200" cap="none" dirty="0">
                        <a:solidFill>
                          <a:srgbClr val="000000"/>
                        </a:solidFill>
                        <a:latin typeface="Arial Narrow" panose="020B0606020202030204" pitchFamily="34" charset="0"/>
                        <a:ea typeface="+mn-ea"/>
                        <a:cs typeface="Arial"/>
                      </a:endParaRPr>
                    </a:p>
                  </a:txBody>
                  <a:tcPr anchor="ctr">
                    <a:solidFill>
                      <a:schemeClr val="accent5">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s-PE" sz="1000" u="none" strike="noStrike" cap="none" dirty="0">
                          <a:sym typeface="Arial"/>
                        </a:rPr>
                        <a:t>6,870,000.00</a:t>
                      </a:r>
                      <a:endParaRPr lang="es-PE" sz="1000" b="0" dirty="0">
                        <a:latin typeface="Arial Narrow" panose="020B0606020202030204" pitchFamily="34" charset="0"/>
                      </a:endParaRPr>
                    </a:p>
                  </a:txBody>
                  <a:tcPr anchor="ctr">
                    <a:solidFill>
                      <a:schemeClr val="accent5">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000" dirty="0"/>
                        <a:t>Idea</a:t>
                      </a:r>
                      <a:endParaRPr lang="es-PE" sz="1000" b="0" dirty="0">
                        <a:latin typeface="Arial Narrow" panose="020B0606020202030204" pitchFamily="34" charset="0"/>
                      </a:endParaRPr>
                    </a:p>
                  </a:txBody>
                  <a:tcPr anchor="ctr">
                    <a:solidFill>
                      <a:schemeClr val="accent5">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000" dirty="0"/>
                        <a:t>03 meses</a:t>
                      </a:r>
                      <a:endParaRPr lang="es-PE" sz="1000" b="0" dirty="0">
                        <a:latin typeface="Arial Narrow" panose="020B0606020202030204" pitchFamily="34" charset="0"/>
                      </a:endParaRPr>
                    </a:p>
                  </a:txBody>
                  <a:tcPr anchor="ctr">
                    <a:solidFill>
                      <a:schemeClr val="accent5">
                        <a:lumMod val="40000"/>
                        <a:lumOff val="60000"/>
                      </a:schemeClr>
                    </a:solidFill>
                  </a:tcP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dirty="0"/>
                        <a:t>05 II.EE. </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b="1" dirty="0"/>
                        <a:t>270 Alum</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s-PE" sz="1000" dirty="0"/>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dirty="0"/>
                        <a:t>TDR en revisión</a:t>
                      </a:r>
                      <a:endParaRPr lang="es-PE" sz="1000" b="0" dirty="0">
                        <a:latin typeface="Arial Narrow" panose="020B0606020202030204" pitchFamily="34" charset="0"/>
                      </a:endParaRPr>
                    </a:p>
                  </a:txBody>
                  <a:tcPr anchor="ctr">
                    <a:solidFill>
                      <a:schemeClr val="accent5">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000" dirty="0"/>
                        <a:t>Contrata / PAC</a:t>
                      </a: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000" b="0" dirty="0">
                          <a:latin typeface="Arial Narrow" panose="020B0606020202030204" pitchFamily="34" charset="0"/>
                        </a:rPr>
                        <a:t>TDR en Revisión</a:t>
                      </a:r>
                    </a:p>
                  </a:txBody>
                  <a:tcPr anchor="ctr">
                    <a:solidFill>
                      <a:schemeClr val="accent5">
                        <a:lumMod val="40000"/>
                        <a:lumOff val="60000"/>
                      </a:schemeClr>
                    </a:solidFill>
                  </a:tcPr>
                </a:tc>
                <a:extLst>
                  <a:ext uri="{0D108BD9-81ED-4DB2-BD59-A6C34878D82A}">
                    <a16:rowId xmlns:a16="http://schemas.microsoft.com/office/drawing/2014/main" val="2630986103"/>
                  </a:ext>
                </a:extLst>
              </a:tr>
              <a:tr h="1515283">
                <a:tc>
                  <a:txBody>
                    <a:bodyPr/>
                    <a:lstStyle/>
                    <a:p>
                      <a:pPr marR="0" algn="ctr" rtl="0">
                        <a:lnSpc>
                          <a:spcPct val="100000"/>
                        </a:lnSpc>
                        <a:spcBef>
                          <a:spcPts val="0"/>
                        </a:spcBef>
                        <a:spcAft>
                          <a:spcPts val="0"/>
                        </a:spcAft>
                        <a:buClr>
                          <a:srgbClr val="000000"/>
                        </a:buClr>
                        <a:buFont typeface="Arial"/>
                      </a:pPr>
                      <a:r>
                        <a:rPr lang="es-PE" sz="1000" u="none" strike="noStrike" cap="none" dirty="0">
                          <a:sym typeface="Arial"/>
                        </a:rPr>
                        <a:t>2</a:t>
                      </a:r>
                      <a:endParaRPr lang="es-PE" sz="1000" b="0" i="0" u="none" strike="noStrike" cap="none" dirty="0">
                        <a:solidFill>
                          <a:srgbClr val="000000"/>
                        </a:solidFill>
                        <a:latin typeface="Arial Narrow" panose="020B0606020202030204" pitchFamily="34" charset="0"/>
                        <a:cs typeface="Arial"/>
                        <a:sym typeface="Arial"/>
                      </a:endParaRPr>
                    </a:p>
                  </a:txBody>
                  <a:tcPr anchor="ctr">
                    <a:solidFill>
                      <a:schemeClr val="accent5">
                        <a:lumMod val="40000"/>
                        <a:lumOff val="60000"/>
                      </a:schemeClr>
                    </a:solidFill>
                  </a:tcP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s-PE" sz="1000" u="none" strike="noStrike" dirty="0">
                          <a:effectLst/>
                        </a:rPr>
                        <a:t>2284093</a:t>
                      </a:r>
                    </a:p>
                    <a:p>
                      <a:pPr algn="ctr" rtl="0" fontAlgn="ctr"/>
                      <a:endParaRPr lang="es-PE" sz="1000" b="0" i="0" u="none" strike="noStrike" dirty="0">
                        <a:solidFill>
                          <a:srgbClr val="000000"/>
                        </a:solidFill>
                        <a:effectLst/>
                        <a:latin typeface="Arial Narrow" panose="020B0606020202030204" pitchFamily="34" charset="0"/>
                      </a:endParaRPr>
                    </a:p>
                  </a:txBody>
                  <a:tcPr marL="6772" marR="6772" marT="6772" marB="0" anchor="ctr">
                    <a:solidFill>
                      <a:schemeClr val="accent5">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000" u="none" strike="noStrike" kern="1200" cap="none" dirty="0">
                          <a:sym typeface="Arial"/>
                        </a:rPr>
                        <a:t>MEJORAMIENTO DE LOS SERVICIOS EDUCATIVOS INICIALES DE 10 INSTITUCIONES EDUCATIVAS DEL, DISTRITO DE TALAVERA - ANDAHUAYLAS - APURIMAC</a:t>
                      </a:r>
                      <a:endParaRPr lang="es-PE" sz="1000" b="0" i="0" u="none" strike="noStrike" kern="1200" cap="none" dirty="0">
                        <a:solidFill>
                          <a:srgbClr val="000000"/>
                        </a:solidFill>
                        <a:latin typeface="Arial Narrow" panose="020B0606020202030204" pitchFamily="34" charset="0"/>
                        <a:ea typeface="+mn-ea"/>
                        <a:cs typeface="Arial"/>
                        <a:sym typeface="Arial"/>
                      </a:endParaRPr>
                    </a:p>
                  </a:txBody>
                  <a:tcPr anchor="ctr">
                    <a:solidFill>
                      <a:schemeClr val="accent5">
                        <a:lumMod val="40000"/>
                        <a:lumOff val="60000"/>
                      </a:schemeClr>
                    </a:solidFill>
                  </a:tcPr>
                </a:tc>
                <a:tc>
                  <a: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s-PE" sz="1000" u="none" strike="noStrike" cap="none" dirty="0">
                          <a:sym typeface="Arial"/>
                        </a:rPr>
                        <a:t>15,656,328</a:t>
                      </a:r>
                      <a:endParaRPr lang="es-PE" sz="1000" b="0" i="0" u="none" strike="noStrike" cap="none" dirty="0">
                        <a:solidFill>
                          <a:srgbClr val="000000"/>
                        </a:solidFill>
                        <a:latin typeface="Arial Narrow" panose="020B0606020202030204" pitchFamily="34" charset="0"/>
                        <a:cs typeface="Arial"/>
                        <a:sym typeface="Arial"/>
                      </a:endParaRPr>
                    </a:p>
                  </a:txBody>
                  <a:tcPr anchor="ctr">
                    <a:solidFill>
                      <a:schemeClr val="accent5">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000" u="none" strike="noStrike" cap="none" dirty="0">
                          <a:sym typeface="Arial"/>
                        </a:rPr>
                        <a:t>(desactivado temporalmente)</a:t>
                      </a:r>
                      <a:endParaRPr lang="es-PE" sz="1000" b="0" i="0" u="none" strike="noStrike" cap="none" dirty="0">
                        <a:solidFill>
                          <a:srgbClr val="000000"/>
                        </a:solidFill>
                        <a:latin typeface="Arial Narrow" panose="020B0606020202030204" pitchFamily="34" charset="0"/>
                        <a:cs typeface="Arial"/>
                        <a:sym typeface="Arial"/>
                      </a:endParaRPr>
                    </a:p>
                  </a:txBody>
                  <a:tcPr anchor="ctr">
                    <a:solidFill>
                      <a:schemeClr val="accent5">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000" u="none" strike="noStrike" cap="none" dirty="0">
                          <a:sym typeface="Arial"/>
                        </a:rPr>
                        <a:t>03 meses</a:t>
                      </a:r>
                      <a:endParaRPr lang="es-PE" sz="1000" b="0" i="0" u="none" strike="noStrike" cap="none" dirty="0">
                        <a:solidFill>
                          <a:srgbClr val="000000"/>
                        </a:solidFill>
                        <a:latin typeface="Arial Narrow" panose="020B0606020202030204" pitchFamily="34" charset="0"/>
                        <a:cs typeface="Arial"/>
                        <a:sym typeface="Arial"/>
                      </a:endParaRPr>
                    </a:p>
                  </a:txBody>
                  <a:tcPr anchor="ctr">
                    <a:solidFill>
                      <a:schemeClr val="accent5">
                        <a:lumMod val="40000"/>
                        <a:lumOff val="60000"/>
                      </a:schemeClr>
                    </a:solidFill>
                  </a:tcP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u="none" strike="noStrike" dirty="0">
                          <a:effectLst/>
                        </a:rPr>
                        <a:t>10 II.EE. Iniciales </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b="1" u="none" strike="noStrike" dirty="0">
                          <a:effectLst/>
                        </a:rPr>
                        <a:t>126 alumnos  </a:t>
                      </a:r>
                      <a:endParaRPr lang="es-PE" sz="1000" b="1" i="0" u="none" strike="noStrike" cap="none" dirty="0">
                        <a:solidFill>
                          <a:srgbClr val="000000"/>
                        </a:solidFill>
                        <a:latin typeface="Arial Narrow" panose="020B0606020202030204" pitchFamily="34" charset="0"/>
                        <a:cs typeface="Arial"/>
                        <a:sym typeface="Arial"/>
                      </a:endParaRPr>
                    </a:p>
                  </a:txBody>
                  <a:tcPr anchor="ctr">
                    <a:solidFill>
                      <a:schemeClr val="accent5">
                        <a:lumMod val="40000"/>
                        <a:lumOff val="60000"/>
                      </a:schemeClr>
                    </a:solidFill>
                  </a:tcPr>
                </a:tc>
                <a:tc>
                  <a:txBody>
                    <a:bodyPr/>
                    <a:lstStyle/>
                    <a:p>
                      <a:r>
                        <a:rPr lang="es-PE" sz="1000" u="none" strike="noStrike" cap="none" dirty="0" err="1">
                          <a:sym typeface="Arial"/>
                        </a:rPr>
                        <a:t>Adm</a:t>
                      </a:r>
                      <a:r>
                        <a:rPr lang="es-PE" sz="1000" u="none" strike="noStrike" cap="none" dirty="0">
                          <a:sym typeface="Arial"/>
                        </a:rPr>
                        <a:t>. Directa</a:t>
                      </a:r>
                    </a:p>
                    <a:p>
                      <a:r>
                        <a:rPr lang="es-PE" sz="1000" u="none" strike="noStrike" cap="none" dirty="0">
                          <a:sym typeface="Arial"/>
                        </a:rPr>
                        <a:t>Pi declarado viable el 2015, (UF Municipalidad Distrital de </a:t>
                      </a:r>
                      <a:r>
                        <a:rPr lang="es-PE" sz="1000" u="none" strike="noStrike" cap="none" dirty="0" err="1">
                          <a:sym typeface="Arial"/>
                        </a:rPr>
                        <a:t>Chicmo</a:t>
                      </a:r>
                      <a:r>
                        <a:rPr lang="es-PE" sz="1000" u="none" strike="noStrike" cap="none" dirty="0">
                          <a:sym typeface="Arial"/>
                        </a:rPr>
                        <a:t>) desactivado por periodo de vigencia. Se requiere la actualización del Estudio.</a:t>
                      </a:r>
                    </a:p>
                    <a:p>
                      <a:r>
                        <a:rPr lang="es-PE" sz="1000" u="none" strike="noStrike" cap="none" dirty="0">
                          <a:sym typeface="Arial"/>
                        </a:rPr>
                        <a:t>Se requiere analizar la intervención en IEI con poca cantidad de alumnos</a:t>
                      </a:r>
                      <a:endParaRPr lang="es-PE" sz="1000" b="0" i="0" u="none" strike="noStrike" cap="none" dirty="0">
                        <a:solidFill>
                          <a:srgbClr val="000000"/>
                        </a:solidFill>
                        <a:latin typeface="Arial Narrow" panose="020B0606020202030204" pitchFamily="34" charset="0"/>
                        <a:cs typeface="Arial"/>
                        <a:sym typeface="Arial"/>
                      </a:endParaRPr>
                    </a:p>
                  </a:txBody>
                  <a:tcPr anchor="ctr">
                    <a:solidFill>
                      <a:schemeClr val="accent5">
                        <a:lumMod val="40000"/>
                        <a:lumOff val="60000"/>
                      </a:schemeClr>
                    </a:solidFill>
                  </a:tcPr>
                </a:tc>
                <a:extLst>
                  <a:ext uri="{0D108BD9-81ED-4DB2-BD59-A6C34878D82A}">
                    <a16:rowId xmlns:a16="http://schemas.microsoft.com/office/drawing/2014/main" val="970051627"/>
                  </a:ext>
                </a:extLst>
              </a:tr>
              <a:tr h="514624">
                <a:tc>
                  <a:txBody>
                    <a:bodyPr/>
                    <a:lstStyle/>
                    <a:p>
                      <a:pPr marR="0" algn="ctr" rtl="0">
                        <a:lnSpc>
                          <a:spcPct val="100000"/>
                        </a:lnSpc>
                        <a:spcBef>
                          <a:spcPts val="0"/>
                        </a:spcBef>
                        <a:spcAft>
                          <a:spcPts val="0"/>
                        </a:spcAft>
                        <a:buClr>
                          <a:srgbClr val="000000"/>
                        </a:buClr>
                        <a:buFont typeface="Arial"/>
                      </a:pPr>
                      <a:r>
                        <a:rPr lang="es-PE" sz="1000" u="none" strike="noStrike" cap="none" dirty="0">
                          <a:sym typeface="Arial"/>
                        </a:rPr>
                        <a:t>3</a:t>
                      </a:r>
                      <a:endParaRPr lang="es-PE" sz="1000" b="0" i="0" u="none" strike="noStrike" cap="none" dirty="0">
                        <a:solidFill>
                          <a:srgbClr val="000000"/>
                        </a:solidFill>
                        <a:latin typeface="Arial Narrow" panose="020B0606020202030204" pitchFamily="34" charset="0"/>
                        <a:cs typeface="Arial"/>
                        <a:sym typeface="Arial"/>
                      </a:endParaRPr>
                    </a:p>
                  </a:txBody>
                  <a:tcPr anchor="ctr">
                    <a:solidFill>
                      <a:schemeClr val="accent2">
                        <a:lumMod val="20000"/>
                        <a:lumOff val="80000"/>
                      </a:schemeClr>
                    </a:solidFill>
                  </a:tcPr>
                </a:tc>
                <a:tc>
                  <a:txBody>
                    <a:bodyPr/>
                    <a:lstStyle/>
                    <a:p>
                      <a:pPr algn="ctr" rtl="0" fontAlgn="ctr"/>
                      <a:r>
                        <a:rPr lang="es-PE" sz="1000" u="none" strike="noStrike" dirty="0">
                          <a:effectLst/>
                        </a:rPr>
                        <a:t>108724</a:t>
                      </a:r>
                      <a:endParaRPr lang="es-PE" sz="1000" b="0" i="0" u="none" strike="noStrike" dirty="0">
                        <a:solidFill>
                          <a:srgbClr val="000000"/>
                        </a:solidFill>
                        <a:effectLst/>
                        <a:latin typeface="Arial Narrow" panose="020B0606020202030204" pitchFamily="34" charset="0"/>
                      </a:endParaRPr>
                    </a:p>
                  </a:txBody>
                  <a:tcPr marL="6772" marR="6772" marT="6772" marB="0" anchor="ctr">
                    <a:solidFill>
                      <a:schemeClr val="accent2">
                        <a:lumMod val="20000"/>
                        <a:lumOff val="80000"/>
                      </a:schemeClr>
                    </a:solidFill>
                  </a:tcPr>
                </a:tc>
                <a:tc>
                  <a:txBody>
                    <a:bodyPr/>
                    <a:lstStyle/>
                    <a:p>
                      <a:r>
                        <a:rPr lang="es-PE" sz="1000" u="none" strike="noStrike" kern="1200" cap="none" dirty="0">
                          <a:sym typeface="Arial"/>
                        </a:rPr>
                        <a:t>MEJORAMIENTO DEL INSTITUTO DE EDUCACIÓN SUPERIOR TECNOLÓGICO ALFREDO SARMIENTO PALOMINO, DISTRITO DE HUANCARAMA - PROVINCIA DE ANDAHUAYLAS - DEPARTAMENTO DE APURIMAC</a:t>
                      </a:r>
                      <a:endParaRPr lang="es-PE" sz="1000" b="0" i="0" u="none" strike="noStrike" kern="1200" cap="none" dirty="0">
                        <a:solidFill>
                          <a:srgbClr val="000000"/>
                        </a:solidFill>
                        <a:latin typeface="Arial Narrow" panose="020B0606020202030204" pitchFamily="34" charset="0"/>
                        <a:ea typeface="+mn-ea"/>
                        <a:cs typeface="Arial"/>
                        <a:sym typeface="Arial"/>
                      </a:endParaRPr>
                    </a:p>
                  </a:txBody>
                  <a:tcPr anchor="ctr">
                    <a:solidFill>
                      <a:schemeClr val="accent2">
                        <a:lumMod val="20000"/>
                        <a:lumOff val="80000"/>
                      </a:schemeClr>
                    </a:solidFill>
                  </a:tcPr>
                </a:tc>
                <a:tc>
                  <a:txBody>
                    <a:bodyPr/>
                    <a:lstStyle/>
                    <a:p>
                      <a:pPr algn="r"/>
                      <a:r>
                        <a:rPr lang="es-PE" sz="1000" u="none" strike="noStrike" cap="none" dirty="0">
                          <a:sym typeface="Arial"/>
                        </a:rPr>
                        <a:t> 11,595,000.00 	</a:t>
                      </a:r>
                      <a:endParaRPr lang="es-PE" sz="1000" b="0" i="0" u="none" strike="noStrike" cap="none" dirty="0">
                        <a:solidFill>
                          <a:srgbClr val="000000"/>
                        </a:solidFill>
                        <a:latin typeface="Arial Narrow" panose="020B0606020202030204" pitchFamily="34" charset="0"/>
                        <a:cs typeface="Arial"/>
                        <a:sym typeface="Arial"/>
                      </a:endParaRPr>
                    </a:p>
                  </a:txBody>
                  <a:tcPr anchor="ctr">
                    <a:solidFill>
                      <a:schemeClr val="accent2">
                        <a:lumMod val="20000"/>
                        <a:lumOff val="80000"/>
                      </a:schemeClr>
                    </a:solidFill>
                  </a:tcPr>
                </a:tc>
                <a:tc>
                  <a:txBody>
                    <a:bodyPr/>
                    <a:lstStyle/>
                    <a:p>
                      <a:r>
                        <a:rPr lang="es-PE" sz="1000" u="none" strike="noStrike" cap="none" dirty="0">
                          <a:sym typeface="Arial"/>
                        </a:rPr>
                        <a:t>En Formulación</a:t>
                      </a:r>
                      <a:endParaRPr lang="es-PE" sz="1000" b="0" i="0" u="none" strike="noStrike" cap="none" dirty="0">
                        <a:solidFill>
                          <a:srgbClr val="000000"/>
                        </a:solidFill>
                        <a:latin typeface="Arial Narrow" panose="020B0606020202030204" pitchFamily="34" charset="0"/>
                        <a:cs typeface="Arial"/>
                        <a:sym typeface="Arial"/>
                      </a:endParaRPr>
                    </a:p>
                  </a:txBody>
                  <a:tcPr anchor="ctr">
                    <a:solidFill>
                      <a:schemeClr val="accent2">
                        <a:lumMod val="20000"/>
                        <a:lumOff val="80000"/>
                      </a:schemeClr>
                    </a:solidFill>
                  </a:tcPr>
                </a:tc>
                <a:tc>
                  <a:txBody>
                    <a:bodyPr/>
                    <a:lstStyle/>
                    <a:p>
                      <a:r>
                        <a:rPr lang="es-PE" sz="1000" u="none" strike="noStrike" cap="none" dirty="0">
                          <a:sym typeface="Arial"/>
                        </a:rPr>
                        <a:t>18/06/2020</a:t>
                      </a:r>
                    </a:p>
                    <a:p>
                      <a:r>
                        <a:rPr lang="es-PE" sz="1000" u="none" strike="noStrike" cap="none" dirty="0">
                          <a:sym typeface="Arial"/>
                        </a:rPr>
                        <a:t>31/08/2020</a:t>
                      </a:r>
                      <a:endParaRPr lang="es-PE" sz="1000" b="0" i="0" u="none" strike="noStrike" cap="none" dirty="0">
                        <a:solidFill>
                          <a:srgbClr val="000000"/>
                        </a:solidFill>
                        <a:latin typeface="Arial Narrow" panose="020B0606020202030204" pitchFamily="34" charset="0"/>
                        <a:cs typeface="Arial"/>
                        <a:sym typeface="Arial"/>
                      </a:endParaRPr>
                    </a:p>
                  </a:txBody>
                  <a:tcPr anchor="ctr">
                    <a:solidFill>
                      <a:schemeClr val="accent2">
                        <a:lumMod val="20000"/>
                        <a:lumOff val="80000"/>
                      </a:schemeClr>
                    </a:solidFill>
                  </a:tcPr>
                </a:tc>
                <a:tc>
                  <a:txBody>
                    <a:bodyPr/>
                    <a:lstStyle/>
                    <a:p>
                      <a:pPr marL="171450" indent="-171450">
                        <a:buFont typeface="Arial" panose="020B0604020202020204" pitchFamily="34" charset="0"/>
                        <a:buChar char="•"/>
                      </a:pPr>
                      <a:r>
                        <a:rPr lang="es-PE" sz="1000" b="0" i="0" u="none" strike="noStrike" cap="none" dirty="0">
                          <a:solidFill>
                            <a:srgbClr val="000000"/>
                          </a:solidFill>
                          <a:latin typeface="Arial Narrow" panose="020B0606020202030204" pitchFamily="34" charset="0"/>
                          <a:cs typeface="Arial"/>
                          <a:sym typeface="Arial"/>
                        </a:rPr>
                        <a:t>50 Alumnos</a:t>
                      </a:r>
                    </a:p>
                  </a:txBody>
                  <a:tcPr anchor="ctr">
                    <a:solidFill>
                      <a:schemeClr val="accent2">
                        <a:lumMod val="20000"/>
                        <a:lumOff val="80000"/>
                      </a:schemeClr>
                    </a:solidFill>
                  </a:tcPr>
                </a:tc>
                <a:tc>
                  <a:txBody>
                    <a:bodyPr/>
                    <a:lstStyle/>
                    <a:p>
                      <a:r>
                        <a:rPr lang="es-PE" sz="1000" u="none" strike="noStrike" cap="none" dirty="0" err="1">
                          <a:sym typeface="Arial"/>
                        </a:rPr>
                        <a:t>Adm</a:t>
                      </a:r>
                      <a:r>
                        <a:rPr lang="es-PE" sz="1000" u="none" strike="noStrike" cap="none" dirty="0">
                          <a:sym typeface="Arial"/>
                        </a:rPr>
                        <a:t>. Directa</a:t>
                      </a:r>
                    </a:p>
                    <a:p>
                      <a:endParaRPr lang="es-PE" sz="1000" u="none" strike="noStrike" cap="none" dirty="0">
                        <a:sym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s-PE" sz="1000" b="1" u="none" strike="noStrike" cap="none" dirty="0">
                          <a:sym typeface="Arial"/>
                        </a:rPr>
                        <a:t>(Avance 40%)</a:t>
                      </a:r>
                      <a:endParaRPr lang="es-PE" sz="1000" b="1" i="0" u="none" strike="noStrike" cap="none" dirty="0">
                        <a:solidFill>
                          <a:srgbClr val="000000"/>
                        </a:solidFill>
                        <a:latin typeface="Arial Narrow" panose="020B0606020202030204" pitchFamily="34" charset="0"/>
                        <a:cs typeface="Arial"/>
                        <a:sym typeface="Arial"/>
                      </a:endParaRPr>
                    </a:p>
                    <a:p>
                      <a:endParaRPr lang="es-PE" sz="1000" b="0" i="0" u="none" strike="noStrike" cap="none" dirty="0">
                        <a:solidFill>
                          <a:srgbClr val="000000"/>
                        </a:solidFill>
                        <a:latin typeface="Arial Narrow" panose="020B0606020202030204" pitchFamily="34" charset="0"/>
                        <a:cs typeface="Arial"/>
                        <a:sym typeface="Arial"/>
                      </a:endParaRPr>
                    </a:p>
                  </a:txBody>
                  <a:tcPr anchor="ctr">
                    <a:solidFill>
                      <a:schemeClr val="accent2">
                        <a:lumMod val="20000"/>
                        <a:lumOff val="80000"/>
                      </a:schemeClr>
                    </a:solidFill>
                  </a:tcPr>
                </a:tc>
                <a:extLst>
                  <a:ext uri="{0D108BD9-81ED-4DB2-BD59-A6C34878D82A}">
                    <a16:rowId xmlns:a16="http://schemas.microsoft.com/office/drawing/2014/main" val="605098438"/>
                  </a:ext>
                </a:extLst>
              </a:tr>
              <a:tr h="657575">
                <a:tc>
                  <a:txBody>
                    <a:bodyPr/>
                    <a:lstStyle/>
                    <a:p>
                      <a:pPr marR="0" algn="ctr" rtl="0">
                        <a:lnSpc>
                          <a:spcPct val="100000"/>
                        </a:lnSpc>
                        <a:spcBef>
                          <a:spcPts val="0"/>
                        </a:spcBef>
                        <a:spcAft>
                          <a:spcPts val="0"/>
                        </a:spcAft>
                        <a:buClr>
                          <a:srgbClr val="000000"/>
                        </a:buClr>
                        <a:buFont typeface="Arial"/>
                      </a:pPr>
                      <a:r>
                        <a:rPr lang="es-PE" sz="1000" u="none" strike="noStrike" cap="none" dirty="0">
                          <a:sym typeface="Arial"/>
                        </a:rPr>
                        <a:t>4</a:t>
                      </a:r>
                      <a:endParaRPr lang="es-PE" sz="1000" b="0" i="0" u="none" strike="noStrike" cap="none" dirty="0">
                        <a:solidFill>
                          <a:srgbClr val="000000"/>
                        </a:solidFill>
                        <a:latin typeface="Arial Narrow" panose="020B0606020202030204" pitchFamily="34" charset="0"/>
                        <a:cs typeface="Arial"/>
                        <a:sym typeface="Arial"/>
                      </a:endParaRPr>
                    </a:p>
                  </a:txBody>
                  <a:tcPr anchor="ctr"/>
                </a:tc>
                <a:tc>
                  <a:txBody>
                    <a:bodyPr/>
                    <a:lstStyle/>
                    <a:p>
                      <a:pPr algn="ctr" rtl="0" fontAlgn="ctr"/>
                      <a:r>
                        <a:rPr lang="es-PE" sz="1000" u="none" strike="noStrike" dirty="0">
                          <a:effectLst/>
                        </a:rPr>
                        <a:t>108789</a:t>
                      </a:r>
                      <a:endParaRPr lang="es-PE" sz="1000" b="0" i="0" u="none" strike="noStrike" dirty="0">
                        <a:solidFill>
                          <a:srgbClr val="000000"/>
                        </a:solidFill>
                        <a:effectLst/>
                        <a:latin typeface="Arial Narrow" panose="020B0606020202030204" pitchFamily="34" charset="0"/>
                      </a:endParaRPr>
                    </a:p>
                  </a:txBody>
                  <a:tcPr marL="6772" marR="6772" marT="6772" marB="0" anchor="ctr"/>
                </a:tc>
                <a:tc>
                  <a:txBody>
                    <a:bodyPr/>
                    <a:lstStyle/>
                    <a:p>
                      <a:r>
                        <a:rPr lang="es-PE" sz="1000" u="none" strike="noStrike" kern="1200" cap="none" dirty="0">
                          <a:sym typeface="Arial"/>
                        </a:rPr>
                        <a:t>MEJORAMIENTO DEL SERVICIO EDUCATIVO DEL NIVEL INICIAL N°1135 SANGABRIEL, N°171 PICHIUPATA, N° 39 HUANCARAMA, N° 938 HUACCAYHURA, DISTRITO DE HUANCARAMA PROVINCIA DE ANDAHUAYLAS, REGION APURIMAC</a:t>
                      </a:r>
                      <a:endParaRPr lang="es-PE" sz="1000" b="0" i="0" u="none" strike="noStrike" kern="1200" cap="none" dirty="0">
                        <a:solidFill>
                          <a:srgbClr val="000000"/>
                        </a:solidFill>
                        <a:latin typeface="Arial Narrow" panose="020B0606020202030204" pitchFamily="34" charset="0"/>
                        <a:ea typeface="+mn-ea"/>
                        <a:cs typeface="Arial"/>
                        <a:sym typeface="Arial"/>
                      </a:endParaRPr>
                    </a:p>
                  </a:txBody>
                  <a:tcPr anchor="ctr"/>
                </a:tc>
                <a:tc>
                  <a:txBody>
                    <a:bodyPr/>
                    <a:lstStyle/>
                    <a:p>
                      <a:pPr algn="r"/>
                      <a:r>
                        <a:rPr lang="es-PE" sz="1000" u="none" strike="noStrike" cap="none" dirty="0">
                          <a:sym typeface="Arial"/>
                        </a:rPr>
                        <a:t> 9,320,000.00 	</a:t>
                      </a:r>
                      <a:endParaRPr lang="es-PE" sz="1000" b="0" i="0" u="none" strike="noStrike" cap="none" dirty="0">
                        <a:solidFill>
                          <a:srgbClr val="000000"/>
                        </a:solidFill>
                        <a:latin typeface="Arial Narrow" panose="020B0606020202030204" pitchFamily="34" charset="0"/>
                        <a:cs typeface="Arial"/>
                        <a:sym typeface="Arial"/>
                      </a:endParaRPr>
                    </a:p>
                  </a:txBody>
                  <a:tcPr anchor="ctr"/>
                </a:tc>
                <a:tc>
                  <a:txBody>
                    <a:bodyPr/>
                    <a:lstStyle/>
                    <a:p>
                      <a:r>
                        <a:rPr lang="es-PE" sz="1000" u="none" strike="noStrike" cap="none" dirty="0">
                          <a:sym typeface="Arial"/>
                        </a:rPr>
                        <a:t>Idea</a:t>
                      </a:r>
                      <a:endParaRPr lang="es-PE" sz="1000" b="0" i="0" u="none" strike="noStrike" cap="none" dirty="0">
                        <a:solidFill>
                          <a:srgbClr val="000000"/>
                        </a:solidFill>
                        <a:latin typeface="Arial Narrow" panose="020B0606020202030204" pitchFamily="34" charset="0"/>
                        <a:cs typeface="Arial"/>
                        <a:sym typeface="Arial"/>
                      </a:endParaRPr>
                    </a:p>
                  </a:txBody>
                  <a:tcPr anchor="ctr"/>
                </a:tc>
                <a:tc>
                  <a:txBody>
                    <a:bodyPr/>
                    <a:lstStyle/>
                    <a:p>
                      <a:r>
                        <a:rPr lang="es-PE" sz="1000" u="none" strike="noStrike" cap="none" dirty="0">
                          <a:sym typeface="Arial"/>
                        </a:rPr>
                        <a:t>3 meses</a:t>
                      </a:r>
                      <a:endParaRPr lang="es-PE" sz="1000" b="0" i="0" u="none" strike="noStrike" cap="none" dirty="0">
                        <a:solidFill>
                          <a:srgbClr val="000000"/>
                        </a:solidFill>
                        <a:latin typeface="Arial Narrow" panose="020B0606020202030204" pitchFamily="34" charset="0"/>
                        <a:cs typeface="Arial"/>
                        <a:sym typeface="Arial"/>
                      </a:endParaRPr>
                    </a:p>
                  </a:txBody>
                  <a:tcPr anchor="ct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dirty="0"/>
                        <a:t>04 II.EE.</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dirty="0"/>
                        <a:t>144 Alumnos</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dirty="0"/>
                        <a:t>TDR en revisión</a:t>
                      </a:r>
                      <a:endParaRPr lang="es-PE" sz="1000" b="0" dirty="0">
                        <a:latin typeface="Arial Narrow" panose="020B060602020203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s-PE" sz="1000" dirty="0"/>
                        <a:t>Contrata</a:t>
                      </a:r>
                      <a:endParaRPr lang="es-PE" sz="1000" b="0" dirty="0">
                        <a:latin typeface="Arial Narrow" panose="020B0606020202030204" pitchFamily="34" charset="0"/>
                      </a:endParaRPr>
                    </a:p>
                  </a:txBody>
                  <a:tcPr anchor="ctr"/>
                </a:tc>
                <a:extLst>
                  <a:ext uri="{0D108BD9-81ED-4DB2-BD59-A6C34878D82A}">
                    <a16:rowId xmlns:a16="http://schemas.microsoft.com/office/drawing/2014/main" val="1144561947"/>
                  </a:ext>
                </a:extLst>
              </a:tr>
              <a:tr h="800527">
                <a:tc>
                  <a:txBody>
                    <a:bodyPr/>
                    <a:lstStyle/>
                    <a:p>
                      <a:pPr marR="0" algn="ctr" rtl="0">
                        <a:lnSpc>
                          <a:spcPct val="100000"/>
                        </a:lnSpc>
                        <a:spcBef>
                          <a:spcPts val="0"/>
                        </a:spcBef>
                        <a:spcAft>
                          <a:spcPts val="0"/>
                        </a:spcAft>
                        <a:buClr>
                          <a:srgbClr val="000000"/>
                        </a:buClr>
                        <a:buFont typeface="Arial"/>
                      </a:pPr>
                      <a:r>
                        <a:rPr lang="es-PE" sz="1000" u="none" strike="noStrike" cap="none" dirty="0">
                          <a:sym typeface="Arial"/>
                        </a:rPr>
                        <a:t>5</a:t>
                      </a:r>
                      <a:endParaRPr lang="es-PE" sz="1000" b="0" i="0" u="none" strike="noStrike" cap="none" dirty="0">
                        <a:solidFill>
                          <a:srgbClr val="000000"/>
                        </a:solidFill>
                        <a:latin typeface="Arial Narrow" panose="020B0606020202030204" pitchFamily="34" charset="0"/>
                        <a:cs typeface="Arial"/>
                        <a:sym typeface="Arial"/>
                      </a:endParaRPr>
                    </a:p>
                  </a:txBody>
                  <a:tcPr anchor="ctr"/>
                </a:tc>
                <a:tc>
                  <a:txBody>
                    <a:bodyPr/>
                    <a:lstStyle/>
                    <a:p>
                      <a:pPr algn="ctr" rtl="0" fontAlgn="ctr"/>
                      <a:r>
                        <a:rPr lang="es-PE" sz="1000" u="none" strike="noStrike" dirty="0">
                          <a:effectLst/>
                        </a:rPr>
                        <a:t>108798</a:t>
                      </a:r>
                      <a:endParaRPr lang="es-PE" sz="1000" b="0" i="0" u="none" strike="noStrike" dirty="0">
                        <a:solidFill>
                          <a:srgbClr val="000000"/>
                        </a:solidFill>
                        <a:effectLst/>
                        <a:latin typeface="Arial Narrow" panose="020B0606020202030204" pitchFamily="34" charset="0"/>
                      </a:endParaRPr>
                    </a:p>
                  </a:txBody>
                  <a:tcPr marL="6772" marR="6772" marT="6772" marB="0" anchor="ctr"/>
                </a:tc>
                <a:tc>
                  <a:txBody>
                    <a:bodyPr/>
                    <a:lstStyle/>
                    <a:p>
                      <a:r>
                        <a:rPr lang="es-PE" sz="1000" u="none" strike="noStrike" kern="1200" cap="none" dirty="0">
                          <a:sym typeface="Arial"/>
                        </a:rPr>
                        <a:t>MEJORAMIENTO DEL SERVICIO EDUCATIVO DEL NIVEL INICIAL N°1005 BARRIO CENTRO DE COTABAMBAS, N°1024 CHECCHECALLA DE TAMBOBAMBA,N°716 DIVINO NIÑO JESUS DE HAQUIRA Y N°1008 CHOCHOCA DE COYLLURQUI, PROVINCIA DE COTABAMBAS, REGION APURIMAC</a:t>
                      </a:r>
                      <a:endParaRPr lang="es-PE" sz="1000" b="0" i="0" u="none" strike="noStrike" kern="1200" cap="none" dirty="0">
                        <a:solidFill>
                          <a:srgbClr val="000000"/>
                        </a:solidFill>
                        <a:latin typeface="Arial Narrow" panose="020B0606020202030204" pitchFamily="34" charset="0"/>
                        <a:ea typeface="+mn-ea"/>
                        <a:cs typeface="Arial"/>
                        <a:sym typeface="Arial"/>
                      </a:endParaRPr>
                    </a:p>
                  </a:txBody>
                  <a:tcPr anchor="ctr"/>
                </a:tc>
                <a:tc>
                  <a:txBody>
                    <a:bodyPr/>
                    <a:lstStyle/>
                    <a:p>
                      <a:pPr algn="r"/>
                      <a:r>
                        <a:rPr lang="es-PE" sz="1000" u="none" strike="noStrike" cap="none" dirty="0">
                          <a:sym typeface="Arial"/>
                        </a:rPr>
                        <a:t> 9,220,000.00 	</a:t>
                      </a:r>
                      <a:endParaRPr lang="es-PE" sz="1000" b="0" i="0" u="none" strike="noStrike" cap="none" dirty="0">
                        <a:solidFill>
                          <a:srgbClr val="000000"/>
                        </a:solidFill>
                        <a:latin typeface="Arial Narrow" panose="020B0606020202030204" pitchFamily="34" charset="0"/>
                        <a:cs typeface="Arial"/>
                        <a:sym typeface="Arial"/>
                      </a:endParaRPr>
                    </a:p>
                  </a:txBody>
                  <a:tcPr anchor="ctr"/>
                </a:tc>
                <a:tc>
                  <a:txBody>
                    <a:bodyPr/>
                    <a:lstStyle/>
                    <a:p>
                      <a:r>
                        <a:rPr lang="es-PE" sz="1000" u="none" strike="noStrike" cap="none" dirty="0">
                          <a:sym typeface="Arial"/>
                        </a:rPr>
                        <a:t>Idea</a:t>
                      </a:r>
                      <a:endParaRPr lang="es-PE" sz="1000" b="0" i="0" u="none" strike="noStrike" cap="none" dirty="0">
                        <a:solidFill>
                          <a:srgbClr val="000000"/>
                        </a:solidFill>
                        <a:latin typeface="Arial Narrow" panose="020B0606020202030204" pitchFamily="34" charset="0"/>
                        <a:cs typeface="Arial"/>
                        <a:sym typeface="Arial"/>
                      </a:endParaRP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s-PE" sz="1000" u="none" strike="noStrike" cap="none" dirty="0">
                          <a:sym typeface="Arial"/>
                        </a:rPr>
                        <a:t>3 meses</a:t>
                      </a:r>
                      <a:endParaRPr lang="es-PE" sz="1000" b="0" i="0" u="none" strike="noStrike" cap="none" dirty="0">
                        <a:solidFill>
                          <a:srgbClr val="000000"/>
                        </a:solidFill>
                        <a:latin typeface="Arial Narrow" panose="020B0606020202030204" pitchFamily="34" charset="0"/>
                        <a:cs typeface="Arial"/>
                        <a:sym typeface="Arial"/>
                      </a:endParaRPr>
                    </a:p>
                  </a:txBody>
                  <a:tcPr anchor="ct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dirty="0"/>
                        <a:t>04 II.EE.</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dirty="0"/>
                        <a:t>105 Alumnos</a:t>
                      </a:r>
                    </a:p>
                    <a:p>
                      <a:pPr marL="171450" marR="0" lvl="0" indent="-1714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s-PE" sz="1000" dirty="0"/>
                        <a:t>TDR en revisión</a:t>
                      </a:r>
                      <a:endParaRPr lang="es-PE" sz="1000" b="0" dirty="0">
                        <a:latin typeface="Arial Narrow" panose="020B0606020202030204" pitchFamily="34" charset="0"/>
                      </a:endParaRPr>
                    </a:p>
                  </a:txBody>
                  <a:tcPr anchor="ctr"/>
                </a:tc>
                <a:tc>
                  <a:txBody>
                    <a:bodyPr/>
                    <a:lstStyle/>
                    <a:p>
                      <a:r>
                        <a:rPr lang="es-PE" sz="1000" dirty="0"/>
                        <a:t>Contrata</a:t>
                      </a:r>
                      <a:endParaRPr lang="es-PE" sz="1000" b="0" i="0" u="none" strike="noStrike" cap="none" dirty="0">
                        <a:solidFill>
                          <a:srgbClr val="000000"/>
                        </a:solidFill>
                        <a:latin typeface="Arial Narrow" panose="020B0606020202030204" pitchFamily="34" charset="0"/>
                        <a:cs typeface="Arial"/>
                        <a:sym typeface="Arial"/>
                      </a:endParaRPr>
                    </a:p>
                  </a:txBody>
                  <a:tcPr anchor="ctr"/>
                </a:tc>
                <a:extLst>
                  <a:ext uri="{0D108BD9-81ED-4DB2-BD59-A6C34878D82A}">
                    <a16:rowId xmlns:a16="http://schemas.microsoft.com/office/drawing/2014/main" val="1764307649"/>
                  </a:ext>
                </a:extLst>
              </a:tr>
            </a:tbl>
          </a:graphicData>
        </a:graphic>
      </p:graphicFrame>
      <p:sp>
        <p:nvSpPr>
          <p:cNvPr id="2" name="Google Shape;95;p13">
            <a:extLst>
              <a:ext uri="{FF2B5EF4-FFF2-40B4-BE49-F238E27FC236}">
                <a16:creationId xmlns:a16="http://schemas.microsoft.com/office/drawing/2014/main" id="{FBE539B5-308D-4571-85FB-CD2CBA488342}"/>
              </a:ext>
            </a:extLst>
          </p:cNvPr>
          <p:cNvSpPr txBox="1">
            <a:spLocks/>
          </p:cNvSpPr>
          <p:nvPr/>
        </p:nvSpPr>
        <p:spPr>
          <a:xfrm>
            <a:off x="3968767" y="699108"/>
            <a:ext cx="4713320" cy="602007"/>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2pPr>
            <a:lvl3pPr marR="0" lvl="2"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3pPr>
            <a:lvl4pPr marR="0" lvl="3"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4pPr>
            <a:lvl5pPr marR="0" lvl="4"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5pPr>
            <a:lvl6pPr marR="0" lvl="5"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6pPr>
            <a:lvl7pPr marR="0" lvl="6"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7pPr>
            <a:lvl8pPr marR="0" lvl="7"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8pPr>
            <a:lvl9pPr marR="0" lvl="8" algn="l" rtl="0">
              <a:lnSpc>
                <a:spcPct val="100000"/>
              </a:lnSpc>
              <a:spcBef>
                <a:spcPts val="0"/>
              </a:spcBef>
              <a:spcAft>
                <a:spcPts val="0"/>
              </a:spcAft>
              <a:buClr>
                <a:schemeClr val="dk1"/>
              </a:buClr>
              <a:buSzPts val="5400"/>
              <a:buFont typeface="Lato Black"/>
              <a:buNone/>
              <a:defRPr sz="5400" b="0" i="0" u="none" strike="noStrike" cap="none">
                <a:solidFill>
                  <a:schemeClr val="dk1"/>
                </a:solidFill>
                <a:latin typeface="Lato Black"/>
                <a:ea typeface="Lato Black"/>
                <a:cs typeface="Lato Black"/>
                <a:sym typeface="Lato Black"/>
              </a:defRPr>
            </a:lvl9pPr>
          </a:lstStyle>
          <a:p>
            <a:pPr algn="ctr"/>
            <a:r>
              <a:rPr lang="es-MX" sz="3200" b="1" dirty="0">
                <a:ln w="0"/>
                <a:solidFill>
                  <a:schemeClr val="accent1"/>
                </a:solidFill>
                <a:effectLst>
                  <a:outerShdw blurRad="38100" dist="25400" dir="5400000" algn="ctr" rotWithShape="0">
                    <a:srgbClr val="6E747A">
                      <a:alpha val="43000"/>
                    </a:srgbClr>
                  </a:outerShdw>
                </a:effectLst>
                <a:latin typeface="Arial Black" panose="020B0A04020102020204" pitchFamily="34" charset="0"/>
                <a:ea typeface="+mj-ea"/>
                <a:cs typeface="+mj-cs"/>
              </a:rPr>
              <a:t>Función Educación</a:t>
            </a:r>
          </a:p>
        </p:txBody>
      </p:sp>
      <p:pic>
        <p:nvPicPr>
          <p:cNvPr id="6" name="Picture 2" descr="Iconos de computadora inicio botón firmar, inicio, firmar, en ...">
            <a:hlinkClick r:id="rId3" action="ppaction://hlinksldjump"/>
            <a:extLst>
              <a:ext uri="{FF2B5EF4-FFF2-40B4-BE49-F238E27FC236}">
                <a16:creationId xmlns:a16="http://schemas.microsoft.com/office/drawing/2014/main" id="{3E91AA42-3B6F-45BA-BC75-8A3578CE3F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99527" y="534995"/>
            <a:ext cx="446986" cy="4469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8D2E39-6BC7-4176-A2F3-ABB7958199EA}"/>
              </a:ext>
            </a:extLst>
          </p:cNvPr>
          <p:cNvSpPr>
            <a:spLocks noGrp="1"/>
          </p:cNvSpPr>
          <p:nvPr>
            <p:ph type="title"/>
          </p:nvPr>
        </p:nvSpPr>
        <p:spPr/>
        <p:txBody>
          <a:bodyPr/>
          <a:lstStyle/>
          <a:p>
            <a:r>
              <a:rPr lang="es-ES" sz="3600" b="1" dirty="0">
                <a:solidFill>
                  <a:srgbClr val="FFC000"/>
                </a:solidFill>
                <a:latin typeface="+mn-lt"/>
              </a:rPr>
              <a:t>Función Agropecuaria</a:t>
            </a:r>
            <a:endParaRPr lang="es-PE" dirty="0">
              <a:solidFill>
                <a:srgbClr val="FFC000"/>
              </a:solidFill>
            </a:endParaRPr>
          </a:p>
        </p:txBody>
      </p:sp>
      <p:sp>
        <p:nvSpPr>
          <p:cNvPr id="7" name="Marcador de contenido 6">
            <a:extLst>
              <a:ext uri="{FF2B5EF4-FFF2-40B4-BE49-F238E27FC236}">
                <a16:creationId xmlns:a16="http://schemas.microsoft.com/office/drawing/2014/main" id="{DA381EDF-AFB2-4C00-8DCF-CA49AD1ED50D}"/>
              </a:ext>
            </a:extLst>
          </p:cNvPr>
          <p:cNvSpPr>
            <a:spLocks noGrp="1"/>
          </p:cNvSpPr>
          <p:nvPr>
            <p:ph idx="1"/>
          </p:nvPr>
        </p:nvSpPr>
        <p:spPr/>
        <p:txBody>
          <a:bodyPr/>
          <a:lstStyle/>
          <a:p>
            <a:endParaRPr lang="es-PE"/>
          </a:p>
        </p:txBody>
      </p:sp>
      <p:sp>
        <p:nvSpPr>
          <p:cNvPr id="4" name="Marcador de texto 3">
            <a:extLst>
              <a:ext uri="{FF2B5EF4-FFF2-40B4-BE49-F238E27FC236}">
                <a16:creationId xmlns:a16="http://schemas.microsoft.com/office/drawing/2014/main" id="{5E123E67-AF32-4F90-9681-1D9E9C71AF3B}"/>
              </a:ext>
            </a:extLst>
          </p:cNvPr>
          <p:cNvSpPr>
            <a:spLocks noGrp="1"/>
          </p:cNvSpPr>
          <p:nvPr>
            <p:ph type="body" sz="half" idx="2"/>
          </p:nvPr>
        </p:nvSpPr>
        <p:spPr>
          <a:xfrm>
            <a:off x="457200" y="2926080"/>
            <a:ext cx="3444240" cy="1495091"/>
          </a:xfrm>
        </p:spPr>
        <p:txBody>
          <a:bodyPr>
            <a:normAutofit/>
          </a:bodyPr>
          <a:lstStyle/>
          <a:p>
            <a:r>
              <a:rPr lang="es-ES" dirty="0"/>
              <a:t>03 </a:t>
            </a:r>
            <a:r>
              <a:rPr lang="es-PE" dirty="0"/>
              <a:t>Proyectos en Formulación - Riego  (Continuidad 2019). </a:t>
            </a:r>
          </a:p>
          <a:p>
            <a:r>
              <a:rPr lang="es-PE" dirty="0"/>
              <a:t>08 Proyectos en Formulación - Riego</a:t>
            </a:r>
          </a:p>
          <a:p>
            <a:r>
              <a:rPr lang="es-PE" dirty="0"/>
              <a:t> </a:t>
            </a:r>
          </a:p>
        </p:txBody>
      </p:sp>
      <p:pic>
        <p:nvPicPr>
          <p:cNvPr id="2050" name="Picture 2">
            <a:extLst>
              <a:ext uri="{FF2B5EF4-FFF2-40B4-BE49-F238E27FC236}">
                <a16:creationId xmlns:a16="http://schemas.microsoft.com/office/drawing/2014/main" id="{2C1E394E-7ECE-488C-A0A2-D2B5124B1C3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3789" t="238" r="667" b="727"/>
          <a:stretch/>
        </p:blipFill>
        <p:spPr bwMode="auto">
          <a:xfrm>
            <a:off x="4100659" y="-1"/>
            <a:ext cx="8091341" cy="685800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Iconos de computadora inicio botón firmar, inicio, firmar, en ...">
            <a:hlinkClick r:id="rId3" action="ppaction://hlinksldjump"/>
            <a:extLst>
              <a:ext uri="{FF2B5EF4-FFF2-40B4-BE49-F238E27FC236}">
                <a16:creationId xmlns:a16="http://schemas.microsoft.com/office/drawing/2014/main" id="{0040B935-3973-4F80-9746-C8BE7C568C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9513" y="254054"/>
            <a:ext cx="446986" cy="446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348974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theme/theme1.xml><?xml version="1.0" encoding="utf-8"?>
<a:theme xmlns:a="http://schemas.openxmlformats.org/drawingml/2006/main" name="Retrospección">
  <a:themeElements>
    <a:clrScheme name="Retrospección">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789</TotalTime>
  <Words>6452</Words>
  <Application>Microsoft Office PowerPoint</Application>
  <PresentationFormat>Panorámica</PresentationFormat>
  <Paragraphs>1261</Paragraphs>
  <Slides>47</Slides>
  <Notes>23</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47</vt:i4>
      </vt:variant>
    </vt:vector>
  </HeadingPairs>
  <TitlesOfParts>
    <vt:vector size="56" baseType="lpstr">
      <vt:lpstr>Arial</vt:lpstr>
      <vt:lpstr>Arial Black</vt:lpstr>
      <vt:lpstr>Arial Narrow</vt:lpstr>
      <vt:lpstr>Calibri</vt:lpstr>
      <vt:lpstr>Calibri Light</vt:lpstr>
      <vt:lpstr>Lato Black</vt:lpstr>
      <vt:lpstr>Open Sans</vt:lpstr>
      <vt:lpstr>Wingdings</vt:lpstr>
      <vt:lpstr>Retrospección</vt:lpstr>
      <vt:lpstr>Oficina Regional de Formulación y Evaluación de Inversiones </vt:lpstr>
      <vt:lpstr>PROYECTOS DE INVERSION EN FASE DE FORMULACION POR FUNCIONES</vt:lpstr>
      <vt:lpstr>Función Salud</vt:lpstr>
      <vt:lpstr>Proyectos de Inversión en Proceso de Formulación - 2020</vt:lpstr>
      <vt:lpstr>Proyectos de Inversion Programados - 2020</vt:lpstr>
      <vt:lpstr>Función Educación</vt:lpstr>
      <vt:lpstr>Presentación de PowerPoint</vt:lpstr>
      <vt:lpstr>Proyectos de Inversión Programados para su Formulación -2020</vt:lpstr>
      <vt:lpstr>Función Agropecuaria</vt:lpstr>
      <vt:lpstr>Presentación de PowerPoint</vt:lpstr>
      <vt:lpstr>Proyectos de Inversion Programados para su Formulacion -2020</vt:lpstr>
      <vt:lpstr>Proyectos de Inversion Programados para su Formulacion -2020</vt:lpstr>
      <vt:lpstr>Proyectos de Inversion Programados para su Formulacion -2020</vt:lpstr>
      <vt:lpstr>Proyectos de Inversion Programados para su Formulacion -2020</vt:lpstr>
      <vt:lpstr>Proyectos de Inversion Programados para su Formulacion -2020</vt:lpstr>
      <vt:lpstr>Función Transportes</vt:lpstr>
      <vt:lpstr>Presentación de PowerPoint</vt:lpstr>
      <vt:lpstr>PROYECTOS DE INVERSION PROGRAMADOS PARA SU FORMULACION -2020</vt:lpstr>
      <vt:lpstr>Función Cultura y deporte Función Protección Social</vt:lpstr>
      <vt:lpstr>Presentación de PowerPoint</vt:lpstr>
      <vt:lpstr>PROYECTOS DE INVERSION PROGRAMADOS PARA SU FORMULACION -2020</vt:lpstr>
      <vt:lpstr>Función Ambiente</vt:lpstr>
      <vt:lpstr>Presentación de PowerPoint</vt:lpstr>
      <vt:lpstr>Presentación de PowerPoint</vt:lpstr>
      <vt:lpstr>Proyectos de Inversion Programados para su Formulacion -2020</vt:lpstr>
      <vt:lpstr>Presentación de PowerPoint</vt:lpstr>
      <vt:lpstr>Presentación de PowerPoint</vt:lpstr>
      <vt:lpstr>Presentación de PowerPoint</vt:lpstr>
      <vt:lpstr>Función Turismo</vt:lpstr>
      <vt:lpstr>Presentación de PowerPoint</vt:lpstr>
      <vt:lpstr>Presentación de PowerPoint</vt:lpstr>
      <vt:lpstr>Función Planeamiento y Gestión</vt:lpstr>
      <vt:lpstr>Presentación de PowerPoint</vt:lpstr>
      <vt:lpstr>Presentación de PowerPoint</vt:lpstr>
      <vt:lpstr>Presentación de PowerPoint</vt:lpstr>
      <vt:lpstr>Proyectos de Inversion en Proceso de Formulacion -2020  Función: Planeamiento Gestión y Reserva de la Contingencia</vt:lpstr>
      <vt:lpstr> </vt:lpstr>
      <vt:lpstr>IOARR PROGRAMADOS  Y APROBADOS - 2019</vt:lpstr>
      <vt:lpstr>Presentación de PowerPoint</vt:lpstr>
      <vt:lpstr>IOARR PROGRAMADOS  Y APROBADOS - 2019</vt:lpstr>
      <vt:lpstr>IOARR PROGRAMADOS  Y APROBADOS - 2019</vt:lpstr>
      <vt:lpstr>IOARR PROGRAMADOS  Y APROBADOS - 2019</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ORFEI DIRE</dc:creator>
  <cp:lastModifiedBy>ORFEI880</cp:lastModifiedBy>
  <cp:revision>152</cp:revision>
  <dcterms:created xsi:type="dcterms:W3CDTF">2020-07-08T18:01:31Z</dcterms:created>
  <dcterms:modified xsi:type="dcterms:W3CDTF">2020-07-17T16:58:11Z</dcterms:modified>
</cp:coreProperties>
</file>

<file path=docProps/thumbnail.jpeg>
</file>